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59" r:id="rId6"/>
    <p:sldId id="260"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26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E643-7C52-92CB-59EF-8AB9A856D6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10D4592-E7F0-16F9-C14D-8F23DBD09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A9081C9-0DA7-DD31-16AD-022ABF57BF6F}"/>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5" name="Footer Placeholder 4">
            <a:extLst>
              <a:ext uri="{FF2B5EF4-FFF2-40B4-BE49-F238E27FC236}">
                <a16:creationId xmlns:a16="http://schemas.microsoft.com/office/drawing/2014/main" id="{BE3CE73F-C661-3D0C-8B12-C8F90FA4C2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B2BAD88-DEA9-3FBF-1B8D-8D128CE676D0}"/>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331037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7514-1A8A-BBE2-553E-7348625992B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4BF71F-E53D-79BC-CF85-E3AB0A895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FE59D9-4FB6-7C70-CB52-9EF614B39C98}"/>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5" name="Footer Placeholder 4">
            <a:extLst>
              <a:ext uri="{FF2B5EF4-FFF2-40B4-BE49-F238E27FC236}">
                <a16:creationId xmlns:a16="http://schemas.microsoft.com/office/drawing/2014/main" id="{3C9C56B7-E5AC-A087-79F5-6608B056FD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14D283-3EB4-7C46-BA5C-CDF445164DFE}"/>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241040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36705-EBF2-EA62-AF5C-D407C9EDC8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D8EAB7-F997-042B-5A14-37C11AC472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111DE6-F682-DC4D-5C83-19243833D4FA}"/>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5" name="Footer Placeholder 4">
            <a:extLst>
              <a:ext uri="{FF2B5EF4-FFF2-40B4-BE49-F238E27FC236}">
                <a16:creationId xmlns:a16="http://schemas.microsoft.com/office/drawing/2014/main" id="{6510E7EA-00D9-AE37-755E-09A870FB26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2463D7-318D-00F6-660A-CA089101B247}"/>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121783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61DE-405A-59AF-B559-2661D715384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19E8FF4-E66E-AB54-F71C-B49E3D1127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3862F1-DD9A-EDD1-0673-168E0AD6D868}"/>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5" name="Footer Placeholder 4">
            <a:extLst>
              <a:ext uri="{FF2B5EF4-FFF2-40B4-BE49-F238E27FC236}">
                <a16:creationId xmlns:a16="http://schemas.microsoft.com/office/drawing/2014/main" id="{31C3A6A0-ECFD-9515-8CA7-B1B529E5C4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B66138-BEA1-0ACD-86F9-D6B9FC97504C}"/>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56225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E4AE-6BA2-EA42-2AEF-642FA85B6B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F766A92-A9F1-A98F-9856-9CD8CDE78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B4CAC-BCB9-EBFE-00DA-1BE08057C289}"/>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5" name="Footer Placeholder 4">
            <a:extLst>
              <a:ext uri="{FF2B5EF4-FFF2-40B4-BE49-F238E27FC236}">
                <a16:creationId xmlns:a16="http://schemas.microsoft.com/office/drawing/2014/main" id="{A1D0FC59-0646-DC32-1AAC-CDDAEC431E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856333-E7AC-A92B-CA7C-612D6C60B91D}"/>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45953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EAB2-F625-E93B-2967-4E10DF9A298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75AE22D-EDEC-145F-F3AD-EAFAE7446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2B56EA1-C2FA-E7F3-4980-6F1D755AFC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83B4A42-5E06-EAEE-8555-84A5B1CF399E}"/>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6" name="Footer Placeholder 5">
            <a:extLst>
              <a:ext uri="{FF2B5EF4-FFF2-40B4-BE49-F238E27FC236}">
                <a16:creationId xmlns:a16="http://schemas.microsoft.com/office/drawing/2014/main" id="{599F0E29-670A-B026-A079-1C02826E69E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B579C8-176E-D9A4-DFCA-AC2FF2D8CF7C}"/>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156175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8D88-7896-897E-77DF-E2248477DA9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CDA20CC-C6FA-A23B-9F30-14D005BFD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621D2A-CE5C-9E61-18B4-B0196F470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389CE5A-1342-F91B-8EEB-9177291384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461781-EBDE-B640-E2E5-67BCD46B9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67E70A9-6016-1C5D-2BC8-DEBD2D52F9BC}"/>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8" name="Footer Placeholder 7">
            <a:extLst>
              <a:ext uri="{FF2B5EF4-FFF2-40B4-BE49-F238E27FC236}">
                <a16:creationId xmlns:a16="http://schemas.microsoft.com/office/drawing/2014/main" id="{695BF228-7415-7DFD-84CA-8FCFB938352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7903A38-A3D9-95BC-1C45-187524C14898}"/>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30020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1609-E737-9648-BC18-F2B8206B08B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0B1E79B-4027-AA80-4644-18B6E816F76C}"/>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4" name="Footer Placeholder 3">
            <a:extLst>
              <a:ext uri="{FF2B5EF4-FFF2-40B4-BE49-F238E27FC236}">
                <a16:creationId xmlns:a16="http://schemas.microsoft.com/office/drawing/2014/main" id="{45CD92AC-11CF-FD10-519B-0B4F3939170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8308126-63F8-2190-170F-CD4792ECE458}"/>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100458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AE7AB1-CF78-7C51-94E9-534C879E1100}"/>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3" name="Footer Placeholder 2">
            <a:extLst>
              <a:ext uri="{FF2B5EF4-FFF2-40B4-BE49-F238E27FC236}">
                <a16:creationId xmlns:a16="http://schemas.microsoft.com/office/drawing/2014/main" id="{6C26B445-F83C-C7C6-ADA7-45E79997F2A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B27504D-288F-E1BB-3369-57DD3BD84A4E}"/>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129606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FA70-CFC9-88FB-24DE-76E61D3F3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85A0FFC-866E-26FE-C24A-696E2B559E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CB6DDE7-B09A-8D54-426F-D7E25625B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F2651-539A-2F56-0DA8-F900C8A3C75F}"/>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6" name="Footer Placeholder 5">
            <a:extLst>
              <a:ext uri="{FF2B5EF4-FFF2-40B4-BE49-F238E27FC236}">
                <a16:creationId xmlns:a16="http://schemas.microsoft.com/office/drawing/2014/main" id="{46EC136D-9D4F-802C-F5AC-19BE8B5B35C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ECD23B-CF29-4689-7D90-2462E85AFF17}"/>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304056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16F7-C870-03F0-5A17-7888214F5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D923962-403F-F7FA-6C5A-FB9E6F8C7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8C633E6-2369-D57E-A692-D4CFB4908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EC264-26BE-72F6-9CFF-AF7EC13E27FD}"/>
              </a:ext>
            </a:extLst>
          </p:cNvPr>
          <p:cNvSpPr>
            <a:spLocks noGrp="1"/>
          </p:cNvSpPr>
          <p:nvPr>
            <p:ph type="dt" sz="half" idx="10"/>
          </p:nvPr>
        </p:nvSpPr>
        <p:spPr/>
        <p:txBody>
          <a:bodyPr/>
          <a:lstStyle/>
          <a:p>
            <a:fld id="{ACE8AD9A-830B-434F-85C4-2B733CEB4359}" type="datetimeFigureOut">
              <a:rPr lang="en-IN" smtClean="0"/>
              <a:t>16-12-2022</a:t>
            </a:fld>
            <a:endParaRPr lang="en-IN"/>
          </a:p>
        </p:txBody>
      </p:sp>
      <p:sp>
        <p:nvSpPr>
          <p:cNvPr id="6" name="Footer Placeholder 5">
            <a:extLst>
              <a:ext uri="{FF2B5EF4-FFF2-40B4-BE49-F238E27FC236}">
                <a16:creationId xmlns:a16="http://schemas.microsoft.com/office/drawing/2014/main" id="{566217D3-32BA-1B7A-8639-04D89F9E5F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1DD987-260F-E549-9003-5A58FDD2773E}"/>
              </a:ext>
            </a:extLst>
          </p:cNvPr>
          <p:cNvSpPr>
            <a:spLocks noGrp="1"/>
          </p:cNvSpPr>
          <p:nvPr>
            <p:ph type="sldNum" sz="quarter" idx="12"/>
          </p:nvPr>
        </p:nvSpPr>
        <p:spPr/>
        <p:txBody>
          <a:bodyPr/>
          <a:lstStyle/>
          <a:p>
            <a:fld id="{7043984D-F601-40F7-ADA8-1F9D194BC378}" type="slidenum">
              <a:rPr lang="en-IN" smtClean="0"/>
              <a:t>‹#›</a:t>
            </a:fld>
            <a:endParaRPr lang="en-IN"/>
          </a:p>
        </p:txBody>
      </p:sp>
    </p:spTree>
    <p:extLst>
      <p:ext uri="{BB962C8B-B14F-4D97-AF65-F5344CB8AC3E}">
        <p14:creationId xmlns:p14="http://schemas.microsoft.com/office/powerpoint/2010/main" val="344769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8C297-2B66-A4CF-6A71-6D5DC9FDB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5AFC81D-B953-AA07-2D47-706C9A9C2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5970C4-B6D8-9DA9-1C76-7223BCEBC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8AD9A-830B-434F-85C4-2B733CEB4359}" type="datetimeFigureOut">
              <a:rPr lang="en-IN" smtClean="0"/>
              <a:t>16-12-2022</a:t>
            </a:fld>
            <a:endParaRPr lang="en-IN"/>
          </a:p>
        </p:txBody>
      </p:sp>
      <p:sp>
        <p:nvSpPr>
          <p:cNvPr id="5" name="Footer Placeholder 4">
            <a:extLst>
              <a:ext uri="{FF2B5EF4-FFF2-40B4-BE49-F238E27FC236}">
                <a16:creationId xmlns:a16="http://schemas.microsoft.com/office/drawing/2014/main" id="{34188F51-703F-9671-2F07-E1229B2B6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FB3EAE9-86F9-D920-1123-60AC09F581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984D-F601-40F7-ADA8-1F9D194BC378}" type="slidenum">
              <a:rPr lang="en-IN" smtClean="0"/>
              <a:t>‹#›</a:t>
            </a:fld>
            <a:endParaRPr lang="en-IN"/>
          </a:p>
        </p:txBody>
      </p:sp>
    </p:spTree>
    <p:extLst>
      <p:ext uri="{BB962C8B-B14F-4D97-AF65-F5344CB8AC3E}">
        <p14:creationId xmlns:p14="http://schemas.microsoft.com/office/powerpoint/2010/main" val="21458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ABB5-47D3-0A34-F4B3-C18C707C2A5F}"/>
              </a:ext>
            </a:extLst>
          </p:cNvPr>
          <p:cNvSpPr>
            <a:spLocks noGrp="1"/>
          </p:cNvSpPr>
          <p:nvPr>
            <p:ph type="ctrTitle"/>
          </p:nvPr>
        </p:nvSpPr>
        <p:spPr>
          <a:xfrm>
            <a:off x="1085849" y="1236663"/>
            <a:ext cx="9439275" cy="4545012"/>
          </a:xfrm>
        </p:spPr>
        <p:txBody>
          <a:bodyPr/>
          <a:lstStyle/>
          <a:p>
            <a:endParaRPr lang="en-IN" dirty="0"/>
          </a:p>
        </p:txBody>
      </p:sp>
      <p:sp>
        <p:nvSpPr>
          <p:cNvPr id="3" name="Subtitle 2">
            <a:extLst>
              <a:ext uri="{FF2B5EF4-FFF2-40B4-BE49-F238E27FC236}">
                <a16:creationId xmlns:a16="http://schemas.microsoft.com/office/drawing/2014/main" id="{B7FA1B56-556A-1517-ABC0-FF8392581216}"/>
              </a:ext>
            </a:extLst>
          </p:cNvPr>
          <p:cNvSpPr>
            <a:spLocks noGrp="1"/>
          </p:cNvSpPr>
          <p:nvPr>
            <p:ph type="subTitle" idx="1"/>
          </p:nvPr>
        </p:nvSpPr>
        <p:spPr/>
        <p:txBody>
          <a:bodyPr/>
          <a:lstStyle/>
          <a:p>
            <a:endParaRPr lang="en-IN" dirty="0"/>
          </a:p>
        </p:txBody>
      </p:sp>
      <p:pic>
        <p:nvPicPr>
          <p:cNvPr id="5" name="3D049202">
            <a:hlinkClick r:id="" action="ppaction://media"/>
            <a:extLst>
              <a:ext uri="{FF2B5EF4-FFF2-40B4-BE49-F238E27FC236}">
                <a16:creationId xmlns:a16="http://schemas.microsoft.com/office/drawing/2014/main" id="{187648A5-3A8D-440A-8FC4-E067D986DD0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52800" y="0"/>
            <a:ext cx="5486400" cy="6858000"/>
          </a:xfrm>
          <a:prstGeom prst="rect">
            <a:avLst/>
          </a:prstGeom>
        </p:spPr>
      </p:pic>
    </p:spTree>
    <p:extLst>
      <p:ext uri="{BB962C8B-B14F-4D97-AF65-F5344CB8AC3E}">
        <p14:creationId xmlns:p14="http://schemas.microsoft.com/office/powerpoint/2010/main" val="5481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011B-3B95-FD65-CD2D-9253A21BE22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87A876E-4EF9-5191-1AF5-ABBD0CE735F1}"/>
              </a:ext>
            </a:extLst>
          </p:cNvPr>
          <p:cNvSpPr>
            <a:spLocks noGrp="1"/>
          </p:cNvSpPr>
          <p:nvPr>
            <p:ph idx="1"/>
          </p:nvPr>
        </p:nvSpPr>
        <p:spPr>
          <a:xfrm>
            <a:off x="238125" y="95250"/>
            <a:ext cx="11782425" cy="6638925"/>
          </a:xfrm>
        </p:spPr>
        <p:txBody>
          <a:bodyPr>
            <a:normAutofit lnSpcReduction="10000"/>
          </a:bodyPr>
          <a:lstStyle/>
          <a:p>
            <a:pPr marL="0" indent="0" algn="just">
              <a:lnSpc>
                <a:spcPct val="100000"/>
              </a:lnSpc>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java.applet</a:t>
            </a:r>
            <a:r>
              <a:rPr lang="en-IN" sz="2400" dirty="0">
                <a:latin typeface="Times New Roman" panose="02020603050405020304" pitchFamily="18" charset="0"/>
                <a:cs typeface="Times New Roman" panose="02020603050405020304" pitchFamily="18" charset="0"/>
              </a:rPr>
              <a:t>.*;</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java.awt</a:t>
            </a:r>
            <a:r>
              <a:rPr lang="en-IN" sz="2400" dirty="0">
                <a:latin typeface="Times New Roman" panose="02020603050405020304" pitchFamily="18" charset="0"/>
                <a:cs typeface="Times New Roman" panose="02020603050405020304" pitchFamily="18" charset="0"/>
              </a:rPr>
              <a:t>.*;</a:t>
            </a:r>
          </a:p>
          <a:p>
            <a:pPr marL="0" indent="0" algn="just">
              <a:lnSpc>
                <a:spcPct val="100000"/>
              </a:lnSpc>
              <a:buNone/>
            </a:pPr>
            <a:endParaRPr lang="en-IN" sz="2400" dirty="0">
              <a:latin typeface="Times New Roman" panose="02020603050405020304" pitchFamily="18" charset="0"/>
              <a:cs typeface="Times New Roman" panose="02020603050405020304" pitchFamily="18" charset="0"/>
            </a:endParaRPr>
          </a:p>
          <a:p>
            <a:pPr marL="0" indent="0" algn="just">
              <a:lnSpc>
                <a:spcPct val="100000"/>
              </a:lnSpc>
              <a:buNone/>
            </a:pPr>
            <a:r>
              <a:rPr lang="en-IN" sz="2400" dirty="0">
                <a:latin typeface="Times New Roman" panose="02020603050405020304" pitchFamily="18" charset="0"/>
                <a:cs typeface="Times New Roman" panose="02020603050405020304" pitchFamily="18" charset="0"/>
              </a:rPr>
              <a:t>/* &lt;applet code=“</a:t>
            </a:r>
            <a:r>
              <a:rPr lang="en-IN" sz="2400" dirty="0" err="1">
                <a:latin typeface="Times New Roman" panose="02020603050405020304" pitchFamily="18" charset="0"/>
                <a:cs typeface="Times New Roman" panose="02020603050405020304" pitchFamily="18" charset="0"/>
              </a:rPr>
              <a:t>ActionEventExample</a:t>
            </a:r>
            <a:r>
              <a:rPr lang="en-IN" sz="2400" dirty="0">
                <a:latin typeface="Times New Roman" panose="02020603050405020304" pitchFamily="18" charset="0"/>
                <a:cs typeface="Times New Roman" panose="02020603050405020304" pitchFamily="18" charset="0"/>
              </a:rPr>
              <a:t>” width=200 height=200&gt;</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&lt;/applet&gt; */</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public class </a:t>
            </a:r>
            <a:r>
              <a:rPr lang="en-IN" sz="2400" dirty="0" err="1">
                <a:latin typeface="Times New Roman" panose="02020603050405020304" pitchFamily="18" charset="0"/>
                <a:cs typeface="Times New Roman" panose="02020603050405020304" pitchFamily="18" charset="0"/>
              </a:rPr>
              <a:t>ActionEventExample</a:t>
            </a:r>
            <a:r>
              <a:rPr lang="en-IN" sz="2400" dirty="0">
                <a:latin typeface="Times New Roman" panose="02020603050405020304" pitchFamily="18" charset="0"/>
                <a:cs typeface="Times New Roman" panose="02020603050405020304" pitchFamily="18" charset="0"/>
              </a:rPr>
              <a:t> extends Applet implements ActionListener</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String </a:t>
            </a:r>
            <a:r>
              <a:rPr lang="en-IN" sz="2400" dirty="0" err="1">
                <a:latin typeface="Times New Roman" panose="02020603050405020304" pitchFamily="18" charset="0"/>
                <a:cs typeface="Times New Roman" panose="02020603050405020304" pitchFamily="18" charset="0"/>
              </a:rPr>
              <a:t>actionMessage</a:t>
            </a:r>
            <a:r>
              <a:rPr lang="en-IN" sz="2400" dirty="0">
                <a:latin typeface="Times New Roman" panose="02020603050405020304" pitchFamily="18" charset="0"/>
                <a:cs typeface="Times New Roman" panose="02020603050405020304" pitchFamily="18" charset="0"/>
              </a:rPr>
              <a:t>=“”;</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public void </a:t>
            </a:r>
            <a:r>
              <a:rPr lang="en-IN" sz="2400" dirty="0" err="1">
                <a:latin typeface="Times New Roman" panose="02020603050405020304" pitchFamily="18" charset="0"/>
                <a:cs typeface="Times New Roman" panose="02020603050405020304" pitchFamily="18" charset="0"/>
              </a:rPr>
              <a:t>init</a:t>
            </a:r>
            <a:r>
              <a:rPr lang="en-IN" sz="2400" dirty="0">
                <a:latin typeface="Times New Roman" panose="02020603050405020304" pitchFamily="18" charset="0"/>
                <a:cs typeface="Times New Roman" panose="02020603050405020304" pitchFamily="18" charset="0"/>
              </a:rPr>
              <a:t>()</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Button Button1= new Button(“OK”);</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Button Button2=new Button(“Cancel”);</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add(Button 1);</a:t>
            </a:r>
          </a:p>
          <a:p>
            <a:pPr marL="0" indent="0" algn="just">
              <a:lnSpc>
                <a:spcPct val="100000"/>
              </a:lnSpc>
              <a:buNone/>
            </a:pPr>
            <a:r>
              <a:rPr lang="en-IN" sz="2400" dirty="0">
                <a:latin typeface="Times New Roman" panose="02020603050405020304" pitchFamily="18" charset="0"/>
                <a:cs typeface="Times New Roman" panose="02020603050405020304" pitchFamily="18" charset="0"/>
              </a:rPr>
              <a:t>add(Button 2);</a:t>
            </a:r>
          </a:p>
          <a:p>
            <a:pPr marL="0" indent="0">
              <a:buNone/>
            </a:pPr>
            <a:endParaRPr lang="en-IN" dirty="0"/>
          </a:p>
        </p:txBody>
      </p:sp>
    </p:spTree>
    <p:extLst>
      <p:ext uri="{BB962C8B-B14F-4D97-AF65-F5344CB8AC3E}">
        <p14:creationId xmlns:p14="http://schemas.microsoft.com/office/powerpoint/2010/main" val="1583816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BD56-0746-8F9E-F053-BCADDFF4D94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FF3FBFA-C8F7-CE3A-9B6A-F47040E673F4}"/>
              </a:ext>
            </a:extLst>
          </p:cNvPr>
          <p:cNvSpPr>
            <a:spLocks noGrp="1"/>
          </p:cNvSpPr>
          <p:nvPr>
            <p:ph idx="1"/>
          </p:nvPr>
        </p:nvSpPr>
        <p:spPr>
          <a:xfrm>
            <a:off x="66675" y="171450"/>
            <a:ext cx="11953875" cy="6572250"/>
          </a:xfrm>
        </p:spPr>
        <p:txBody>
          <a:bodyPr>
            <a:normAutofit/>
          </a:bodyPr>
          <a:lstStyle/>
          <a:p>
            <a:pPr marL="0" indent="0">
              <a:buNone/>
            </a:pPr>
            <a:r>
              <a:rPr lang="en-IN" sz="2400" dirty="0">
                <a:latin typeface="Times New Roman" panose="02020603050405020304" pitchFamily="18" charset="0"/>
                <a:cs typeface="Times New Roman" panose="02020603050405020304" pitchFamily="18" charset="0"/>
              </a:rPr>
              <a:t>Button1.addActionListener(this); //Listener Registered</a:t>
            </a:r>
          </a:p>
          <a:p>
            <a:pPr marL="0" indent="0">
              <a:buNone/>
            </a:pPr>
            <a:r>
              <a:rPr lang="en-IN" sz="2400" dirty="0">
                <a:latin typeface="Times New Roman" panose="02020603050405020304" pitchFamily="18" charset="0"/>
                <a:cs typeface="Times New Roman" panose="02020603050405020304" pitchFamily="18" charset="0"/>
              </a:rPr>
              <a:t>Button2.addActionListeenr(this); //Listener Registered</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public void paint(Graphics g)</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err="1">
                <a:latin typeface="Times New Roman" panose="02020603050405020304" pitchFamily="18" charset="0"/>
                <a:cs typeface="Times New Roman" panose="02020603050405020304" pitchFamily="18" charset="0"/>
              </a:rPr>
              <a:t>g.drawstring</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actionMessgae</a:t>
            </a:r>
            <a:r>
              <a:rPr lang="en-IN" sz="2400" dirty="0">
                <a:latin typeface="Times New Roman" panose="02020603050405020304" pitchFamily="18" charset="0"/>
                <a:cs typeface="Times New Roman" panose="02020603050405020304" pitchFamily="18" charset="0"/>
              </a:rPr>
              <a:t>, 10, 50);</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public void </a:t>
            </a:r>
            <a:r>
              <a:rPr lang="en-IN" sz="2400" dirty="0" err="1">
                <a:latin typeface="Times New Roman" panose="02020603050405020304" pitchFamily="18" charset="0"/>
                <a:cs typeface="Times New Roman" panose="02020603050405020304" pitchFamily="18" charset="0"/>
              </a:rPr>
              <a:t>actionPerformed</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ActionEvent</a:t>
            </a:r>
            <a:r>
              <a:rPr lang="en-IN" sz="2400" dirty="0">
                <a:latin typeface="Times New Roman" panose="02020603050405020304" pitchFamily="18" charset="0"/>
                <a:cs typeface="Times New Roman" panose="02020603050405020304" pitchFamily="18" charset="0"/>
              </a:rPr>
              <a:t> ae)</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String action=</a:t>
            </a:r>
            <a:r>
              <a:rPr lang="en-IN" sz="2400" dirty="0" err="1">
                <a:latin typeface="Times New Roman" panose="02020603050405020304" pitchFamily="18" charset="0"/>
                <a:cs typeface="Times New Roman" panose="02020603050405020304" pitchFamily="18" charset="0"/>
              </a:rPr>
              <a:t>ae.getActionCommand</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if(</a:t>
            </a:r>
            <a:r>
              <a:rPr lang="en-IN" sz="2400" dirty="0" err="1">
                <a:latin typeface="Times New Roman" panose="02020603050405020304" pitchFamily="18" charset="0"/>
                <a:cs typeface="Times New Roman" panose="02020603050405020304" pitchFamily="18" charset="0"/>
              </a:rPr>
              <a:t>action.equals</a:t>
            </a:r>
            <a:r>
              <a:rPr lang="en-IN" sz="2400" dirty="0">
                <a:latin typeface="Times New Roman" panose="02020603050405020304" pitchFamily="18" charset="0"/>
                <a:cs typeface="Times New Roman" panose="02020603050405020304" pitchFamily="18" charset="0"/>
              </a:rPr>
              <a:t>(“OK”))</a:t>
            </a:r>
          </a:p>
          <a:p>
            <a:pPr marL="0" indent="0">
              <a:buNone/>
            </a:pP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actionMessage</a:t>
            </a:r>
            <a:r>
              <a:rPr lang="en-IN" sz="2400" dirty="0">
                <a:latin typeface="Times New Roman" panose="02020603050405020304" pitchFamily="18" charset="0"/>
                <a:cs typeface="Times New Roman" panose="02020603050405020304" pitchFamily="18" charset="0"/>
              </a:rPr>
              <a:t>=“OK Button Pressed”;</a:t>
            </a:r>
          </a:p>
          <a:p>
            <a:pPr marL="0" indent="0">
              <a:buNone/>
            </a:pPr>
            <a:r>
              <a:rPr lang="en-IN" sz="2400" dirty="0">
                <a:latin typeface="Times New Roman" panose="02020603050405020304" pitchFamily="18" charset="0"/>
                <a:cs typeface="Times New Roman" panose="02020603050405020304" pitchFamily="18" charset="0"/>
              </a:rPr>
              <a:t>else if(</a:t>
            </a:r>
            <a:r>
              <a:rPr lang="en-IN" sz="2400" dirty="0" err="1">
                <a:latin typeface="Times New Roman" panose="02020603050405020304" pitchFamily="18" charset="0"/>
                <a:cs typeface="Times New Roman" panose="02020603050405020304" pitchFamily="18" charset="0"/>
              </a:rPr>
              <a:t>action.equals</a:t>
            </a:r>
            <a:r>
              <a:rPr lang="en-IN" sz="2400" dirty="0">
                <a:latin typeface="Times New Roman" panose="02020603050405020304" pitchFamily="18" charset="0"/>
                <a:cs typeface="Times New Roman" panose="02020603050405020304" pitchFamily="18" charset="0"/>
              </a:rPr>
              <a:t>(“Cancel”))</a:t>
            </a:r>
          </a:p>
          <a:p>
            <a:pPr marL="0" indent="0">
              <a:buNone/>
            </a:pP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actionMessage</a:t>
            </a:r>
            <a:r>
              <a:rPr lang="en-IN" sz="2400" dirty="0">
                <a:latin typeface="Times New Roman" panose="02020603050405020304" pitchFamily="18" charset="0"/>
                <a:cs typeface="Times New Roman" panose="02020603050405020304" pitchFamily="18" charset="0"/>
              </a:rPr>
              <a:t>=“Cancel Button Pressed”;</a:t>
            </a:r>
          </a:p>
          <a:p>
            <a:pPr marL="0" indent="0">
              <a:buNone/>
            </a:pPr>
            <a:endParaRPr lang="en-IN" dirty="0"/>
          </a:p>
        </p:txBody>
      </p:sp>
    </p:spTree>
    <p:extLst>
      <p:ext uri="{BB962C8B-B14F-4D97-AF65-F5344CB8AC3E}">
        <p14:creationId xmlns:p14="http://schemas.microsoft.com/office/powerpoint/2010/main" val="94899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6CCC-F36E-8C1E-3366-48AB04DFDD1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F51F015-1C54-32C2-87D6-7934EDAE035B}"/>
              </a:ext>
            </a:extLst>
          </p:cNvPr>
          <p:cNvSpPr>
            <a:spLocks noGrp="1"/>
          </p:cNvSpPr>
          <p:nvPr>
            <p:ph idx="1"/>
          </p:nvPr>
        </p:nvSpPr>
        <p:spPr>
          <a:xfrm>
            <a:off x="449342" y="657224"/>
            <a:ext cx="11552158" cy="7340600"/>
          </a:xfrm>
        </p:spPr>
        <p:txBody>
          <a:bodyPr>
            <a:normAutofit/>
          </a:bodyPr>
          <a:lstStyle/>
          <a:p>
            <a:pPr marL="0" indent="0">
              <a:buNone/>
            </a:pPr>
            <a:r>
              <a:rPr lang="en-IN" sz="2400" dirty="0">
                <a:latin typeface="Times New Roman" panose="02020603050405020304" pitchFamily="18" charset="0"/>
                <a:cs typeface="Times New Roman" panose="02020603050405020304" pitchFamily="18" charset="0"/>
              </a:rPr>
              <a:t>repaint();</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endParaRPr lang="en-IN" sz="2400" dirty="0">
              <a:latin typeface="Times New Roman" panose="02020603050405020304" pitchFamily="18" charset="0"/>
              <a:cs typeface="Times New Roman" panose="02020603050405020304" pitchFamily="18" charset="0"/>
            </a:endParaRPr>
          </a:p>
          <a:p>
            <a:pPr marL="0" indent="0" algn="ctr">
              <a:buNone/>
            </a:pPr>
            <a:endParaRPr lang="en-IN" sz="2400" dirty="0">
              <a:latin typeface="Times New Roman" panose="02020603050405020304" pitchFamily="18" charset="0"/>
              <a:cs typeface="Times New Roman" panose="02020603050405020304" pitchFamily="18" charset="0"/>
            </a:endParaRPr>
          </a:p>
        </p:txBody>
      </p:sp>
      <p:pic>
        <p:nvPicPr>
          <p:cNvPr id="2052" name="Picture 4" descr="31&#10; ">
            <a:extLst>
              <a:ext uri="{FF2B5EF4-FFF2-40B4-BE49-F238E27FC236}">
                <a16:creationId xmlns:a16="http://schemas.microsoft.com/office/drawing/2014/main" id="{5E839E29-C91F-4556-718A-EA431AC5F0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27" t="6617" r="16243" b="11397"/>
          <a:stretch/>
        </p:blipFill>
        <p:spPr bwMode="auto">
          <a:xfrm>
            <a:off x="2314575" y="1982787"/>
            <a:ext cx="3714750" cy="389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9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991D-57D2-29ED-E313-21224EACB2D7}"/>
              </a:ext>
            </a:extLst>
          </p:cNvPr>
          <p:cNvSpPr>
            <a:spLocks noGrp="1"/>
          </p:cNvSpPr>
          <p:nvPr>
            <p:ph type="title"/>
          </p:nvPr>
        </p:nvSpPr>
        <p:spPr>
          <a:xfrm>
            <a:off x="838200" y="76201"/>
            <a:ext cx="10515600" cy="1114424"/>
          </a:xfrm>
        </p:spPr>
        <p:txBody>
          <a:bodyPr>
            <a:noAutofit/>
          </a:bodyPr>
          <a:lstStyle/>
          <a:p>
            <a:r>
              <a:rPr lang="en-IN" sz="6000" b="1" dirty="0">
                <a:latin typeface="Times New Roman" panose="02020603050405020304" pitchFamily="18" charset="0"/>
                <a:cs typeface="Times New Roman" panose="02020603050405020304" pitchFamily="18" charset="0"/>
              </a:rPr>
              <a:t>COMPONENTEVENT CLASS</a:t>
            </a:r>
          </a:p>
        </p:txBody>
      </p:sp>
      <p:sp>
        <p:nvSpPr>
          <p:cNvPr id="3" name="Content Placeholder 2">
            <a:extLst>
              <a:ext uri="{FF2B5EF4-FFF2-40B4-BE49-F238E27FC236}">
                <a16:creationId xmlns:a16="http://schemas.microsoft.com/office/drawing/2014/main" id="{7B3F1242-D83A-AEB3-6F37-99107B608225}"/>
              </a:ext>
            </a:extLst>
          </p:cNvPr>
          <p:cNvSpPr>
            <a:spLocks noGrp="1"/>
          </p:cNvSpPr>
          <p:nvPr>
            <p:ph idx="1"/>
          </p:nvPr>
        </p:nvSpPr>
        <p:spPr>
          <a:xfrm>
            <a:off x="266701" y="1057274"/>
            <a:ext cx="11649074" cy="5610225"/>
          </a:xfrm>
        </p:spPr>
        <p:txBody>
          <a:bodyPr>
            <a:normAutofit/>
          </a:bodyPr>
          <a:lstStyle/>
          <a:p>
            <a:pPr algn="just">
              <a:lnSpc>
                <a:spcPct val="150000"/>
              </a:lnSpc>
            </a:pPr>
            <a:r>
              <a:rPr lang="en-IN" sz="2400" b="1" dirty="0">
                <a:latin typeface="Times New Roman" panose="02020603050405020304" pitchFamily="18" charset="0"/>
                <a:cs typeface="Times New Roman" panose="02020603050405020304" pitchFamily="18" charset="0"/>
              </a:rPr>
              <a:t>public static final int COMPONENT_MOVED</a:t>
            </a:r>
          </a:p>
          <a:p>
            <a:pPr algn="just">
              <a:lnSpc>
                <a:spcPct val="150000"/>
              </a:lnSpc>
            </a:pPr>
            <a:r>
              <a:rPr lang="en-IN" sz="2400" dirty="0">
                <a:latin typeface="Times New Roman" panose="02020603050405020304" pitchFamily="18" charset="0"/>
                <a:cs typeface="Times New Roman" panose="02020603050405020304" pitchFamily="18" charset="0"/>
              </a:rPr>
              <a:t>This event indicates that the component’s position changed.</a:t>
            </a:r>
          </a:p>
          <a:p>
            <a:pPr algn="just">
              <a:lnSpc>
                <a:spcPct val="150000"/>
              </a:lnSpc>
            </a:pPr>
            <a:r>
              <a:rPr lang="en-IN" sz="2400" b="1" dirty="0">
                <a:latin typeface="Times New Roman" panose="02020603050405020304" pitchFamily="18" charset="0"/>
                <a:cs typeface="Times New Roman" panose="02020603050405020304" pitchFamily="18" charset="0"/>
              </a:rPr>
              <a:t>public static final int COMPONENT_RESIZED</a:t>
            </a:r>
          </a:p>
          <a:p>
            <a:pPr algn="just">
              <a:lnSpc>
                <a:spcPct val="150000"/>
              </a:lnSpc>
            </a:pPr>
            <a:r>
              <a:rPr lang="en-IN" sz="2400" dirty="0">
                <a:latin typeface="Times New Roman" panose="02020603050405020304" pitchFamily="18" charset="0"/>
                <a:cs typeface="Times New Roman" panose="02020603050405020304" pitchFamily="18" charset="0"/>
              </a:rPr>
              <a:t>This event indicates that the component’s size changed.</a:t>
            </a:r>
          </a:p>
          <a:p>
            <a:pPr algn="just">
              <a:lnSpc>
                <a:spcPct val="150000"/>
              </a:lnSpc>
            </a:pPr>
            <a:r>
              <a:rPr lang="en-IN" sz="2400" b="1" dirty="0">
                <a:latin typeface="Times New Roman" panose="02020603050405020304" pitchFamily="18" charset="0"/>
                <a:cs typeface="Times New Roman" panose="02020603050405020304" pitchFamily="18" charset="0"/>
              </a:rPr>
              <a:t>public static final int COMPONENT_SHOWN</a:t>
            </a:r>
          </a:p>
          <a:p>
            <a:pPr algn="just">
              <a:lnSpc>
                <a:spcPct val="150000"/>
              </a:lnSpc>
            </a:pPr>
            <a:r>
              <a:rPr lang="en-IN" sz="2400" dirty="0">
                <a:latin typeface="Times New Roman" panose="02020603050405020304" pitchFamily="18" charset="0"/>
                <a:cs typeface="Times New Roman" panose="02020603050405020304" pitchFamily="18" charset="0"/>
              </a:rPr>
              <a:t>This event indicates that the component’s was made visible</a:t>
            </a:r>
          </a:p>
          <a:p>
            <a:pPr algn="just">
              <a:lnSpc>
                <a:spcPct val="150000"/>
              </a:lnSpc>
            </a:pPr>
            <a:r>
              <a:rPr lang="en-IN" sz="2400" b="1" dirty="0">
                <a:latin typeface="Times New Roman" panose="02020603050405020304" pitchFamily="18" charset="0"/>
                <a:cs typeface="Times New Roman" panose="02020603050405020304" pitchFamily="18" charset="0"/>
              </a:rPr>
              <a:t>public static final int COMPONENT_HIDDEN</a:t>
            </a:r>
          </a:p>
          <a:p>
            <a:pPr algn="just">
              <a:lnSpc>
                <a:spcPct val="150000"/>
              </a:lnSpc>
            </a:pPr>
            <a:r>
              <a:rPr lang="en-IN" sz="2400" dirty="0">
                <a:latin typeface="Times New Roman" panose="02020603050405020304" pitchFamily="18" charset="0"/>
                <a:cs typeface="Times New Roman" panose="02020603050405020304" pitchFamily="18" charset="0"/>
              </a:rPr>
              <a:t>This event indicates that the component was become invisible.</a:t>
            </a:r>
          </a:p>
        </p:txBody>
      </p:sp>
    </p:spTree>
    <p:extLst>
      <p:ext uri="{BB962C8B-B14F-4D97-AF65-F5344CB8AC3E}">
        <p14:creationId xmlns:p14="http://schemas.microsoft.com/office/powerpoint/2010/main" val="1692575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EF5C-758C-0BBB-34B5-F1202A978D5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23453F8-C4BB-E670-507B-0280FB3979C3}"/>
              </a:ext>
            </a:extLst>
          </p:cNvPr>
          <p:cNvSpPr>
            <a:spLocks noGrp="1"/>
          </p:cNvSpPr>
          <p:nvPr>
            <p:ph idx="1"/>
          </p:nvPr>
        </p:nvSpPr>
        <p:spPr>
          <a:xfrm>
            <a:off x="294640" y="182880"/>
            <a:ext cx="11744960" cy="6675120"/>
          </a:xfrm>
        </p:spPr>
        <p:txBody>
          <a:bodyPr>
            <a:normAutofit/>
          </a:bodyPr>
          <a:lstStyle/>
          <a:p>
            <a:pPr algn="just">
              <a:lnSpc>
                <a:spcPct val="150000"/>
              </a:lnSpc>
            </a:pPr>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ComponentEvent</a:t>
            </a:r>
            <a:r>
              <a:rPr lang="en-IN" sz="2400" b="1" dirty="0">
                <a:latin typeface="Times New Roman" panose="02020603050405020304" pitchFamily="18" charset="0"/>
                <a:cs typeface="Times New Roman" panose="02020603050405020304" pitchFamily="18" charset="0"/>
              </a:rPr>
              <a:t>(Component source, int id)</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Construct the </a:t>
            </a:r>
            <a:r>
              <a:rPr lang="en-IN" sz="2400" dirty="0" err="1">
                <a:latin typeface="Times New Roman" panose="02020603050405020304" pitchFamily="18" charset="0"/>
                <a:cs typeface="Times New Roman" panose="02020603050405020304" pitchFamily="18" charset="0"/>
              </a:rPr>
              <a:t>ComponentEvent</a:t>
            </a:r>
            <a:r>
              <a:rPr lang="en-IN" sz="2400" dirty="0">
                <a:latin typeface="Times New Roman" panose="02020603050405020304" pitchFamily="18" charset="0"/>
                <a:cs typeface="Times New Roman" panose="02020603050405020304" pitchFamily="18" charset="0"/>
              </a:rPr>
              <a:t> object</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Parameters: source and id.</a:t>
            </a:r>
          </a:p>
          <a:p>
            <a:pPr algn="just">
              <a:lnSpc>
                <a:spcPct val="150000"/>
              </a:lnSpc>
            </a:pPr>
            <a:r>
              <a:rPr lang="en-IN" sz="2400" b="1" dirty="0">
                <a:latin typeface="Times New Roman" panose="02020603050405020304" pitchFamily="18" charset="0"/>
                <a:cs typeface="Times New Roman" panose="02020603050405020304" pitchFamily="18" charset="0"/>
              </a:rPr>
              <a:t>Component </a:t>
            </a:r>
            <a:r>
              <a:rPr lang="en-IN" sz="2400" b="1" dirty="0" err="1">
                <a:latin typeface="Times New Roman" panose="02020603050405020304" pitchFamily="18" charset="0"/>
                <a:cs typeface="Times New Roman" panose="02020603050405020304" pitchFamily="18" charset="0"/>
              </a:rPr>
              <a:t>getComponent</a:t>
            </a:r>
            <a:r>
              <a:rPr lang="en-IN" sz="2400" b="1" dirty="0">
                <a:latin typeface="Times New Roman" panose="02020603050405020304" pitchFamily="18" charset="0"/>
                <a:cs typeface="Times New Roman" panose="02020603050405020304" pitchFamily="18" charset="0"/>
              </a:rPr>
              <a:t>()</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Returns the creator of the event</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The Component object that originated the event, or null if the object is not a Component.</a:t>
            </a:r>
          </a:p>
        </p:txBody>
      </p:sp>
    </p:spTree>
    <p:extLst>
      <p:ext uri="{BB962C8B-B14F-4D97-AF65-F5344CB8AC3E}">
        <p14:creationId xmlns:p14="http://schemas.microsoft.com/office/powerpoint/2010/main" val="203072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A16C-0397-B47A-6998-2D68162C7C00}"/>
              </a:ext>
            </a:extLst>
          </p:cNvPr>
          <p:cNvSpPr>
            <a:spLocks noGrp="1"/>
          </p:cNvSpPr>
          <p:nvPr>
            <p:ph type="title"/>
          </p:nvPr>
        </p:nvSpPr>
        <p:spPr>
          <a:xfrm>
            <a:off x="838200" y="294641"/>
            <a:ext cx="10515600" cy="1056640"/>
          </a:xfrm>
        </p:spPr>
        <p:txBody>
          <a:bodyPr>
            <a:normAutofit/>
          </a:bodyPr>
          <a:lstStyle/>
          <a:p>
            <a:r>
              <a:rPr lang="en-IN" b="1" dirty="0">
                <a:latin typeface="Times New Roman" panose="02020603050405020304" pitchFamily="18" charset="0"/>
                <a:cs typeface="Times New Roman" panose="02020603050405020304" pitchFamily="18" charset="0"/>
              </a:rPr>
              <a:t>COMPONENTLISTENER INTERFACE</a:t>
            </a:r>
          </a:p>
        </p:txBody>
      </p:sp>
      <p:sp>
        <p:nvSpPr>
          <p:cNvPr id="3" name="Content Placeholder 2">
            <a:extLst>
              <a:ext uri="{FF2B5EF4-FFF2-40B4-BE49-F238E27FC236}">
                <a16:creationId xmlns:a16="http://schemas.microsoft.com/office/drawing/2014/main" id="{D0BE2B03-96F2-5DF8-7934-EF988E0DC08D}"/>
              </a:ext>
            </a:extLst>
          </p:cNvPr>
          <p:cNvSpPr>
            <a:spLocks noGrp="1"/>
          </p:cNvSpPr>
          <p:nvPr>
            <p:ph idx="1"/>
          </p:nvPr>
        </p:nvSpPr>
        <p:spPr>
          <a:xfrm>
            <a:off x="264160" y="1351281"/>
            <a:ext cx="11765280" cy="5212078"/>
          </a:xfrm>
        </p:spPr>
        <p:txBody>
          <a:bodyPr>
            <a:normAutofit lnSpcReduction="10000"/>
          </a:bodyPr>
          <a:lstStyle/>
          <a:p>
            <a:pPr algn="just">
              <a:lnSpc>
                <a:spcPct val="150000"/>
              </a:lnSpc>
            </a:pPr>
            <a:r>
              <a:rPr lang="en-IN" sz="2400" dirty="0">
                <a:latin typeface="Times New Roman" panose="02020603050405020304" pitchFamily="18" charset="0"/>
                <a:cs typeface="Times New Roman" panose="02020603050405020304" pitchFamily="18" charset="0"/>
              </a:rPr>
              <a:t>The listener interface for receiving component events.</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componentResized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ComponentEvent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the component’s size changes</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componentMoved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ComponentEvent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the component’s position changes</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componentShown</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ComponentEvent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the component has been made visible.</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componnetHidden</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ComponentEvent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the component has been made invisible.</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56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122F-61B2-0496-5CEF-1F2C36596A1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052D8F4-309E-EC32-3FF7-76E2481DFE70}"/>
              </a:ext>
            </a:extLst>
          </p:cNvPr>
          <p:cNvSpPr>
            <a:spLocks noGrp="1"/>
          </p:cNvSpPr>
          <p:nvPr>
            <p:ph idx="1"/>
          </p:nvPr>
        </p:nvSpPr>
        <p:spPr>
          <a:xfrm>
            <a:off x="375920" y="365125"/>
            <a:ext cx="11348720" cy="6024563"/>
          </a:xfrm>
        </p:spPr>
        <p:txBody>
          <a:bodyPr>
            <a:normAutofit fontScale="32500" lnSpcReduction="20000"/>
          </a:bodyPr>
          <a:lstStyle/>
          <a:p>
            <a:pPr marL="0" indent="0">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java.awt</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java.awt.event</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javax.swing</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public class ComponentEventExample1</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public static void main(String </a:t>
            </a:r>
            <a:r>
              <a:rPr lang="en-IN" sz="2400" dirty="0" err="1">
                <a:latin typeface="Times New Roman" panose="02020603050405020304" pitchFamily="18" charset="0"/>
                <a:cs typeface="Times New Roman" panose="02020603050405020304" pitchFamily="18" charset="0"/>
              </a:rPr>
              <a:t>args</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err="1">
                <a:latin typeface="Times New Roman" panose="02020603050405020304" pitchFamily="18" charset="0"/>
                <a:cs typeface="Times New Roman" panose="02020603050405020304" pitchFamily="18" charset="0"/>
              </a:rPr>
              <a:t>Jframe</a:t>
            </a:r>
            <a:r>
              <a:rPr lang="en-IN" sz="2400" dirty="0">
                <a:latin typeface="Times New Roman" panose="02020603050405020304" pitchFamily="18" charset="0"/>
                <a:cs typeface="Times New Roman" panose="02020603050405020304" pitchFamily="18" charset="0"/>
              </a:rPr>
              <a:t> frame=new </a:t>
            </a:r>
            <a:r>
              <a:rPr lang="en-IN" sz="2400" dirty="0" err="1">
                <a:latin typeface="Times New Roman" panose="02020603050405020304" pitchFamily="18" charset="0"/>
                <a:cs typeface="Times New Roman" panose="02020603050405020304" pitchFamily="18" charset="0"/>
              </a:rPr>
              <a:t>Jframe</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ComponentEventExample</a:t>
            </a:r>
            <a:r>
              <a:rPr lang="en-IN" sz="2400" dirty="0">
                <a:latin typeface="Times New Roman" panose="02020603050405020304" pitchFamily="18" charset="0"/>
                <a:cs typeface="Times New Roman" panose="02020603050405020304" pitchFamily="18" charset="0"/>
              </a:rPr>
              <a:t>”);</a:t>
            </a:r>
          </a:p>
          <a:p>
            <a:pPr marL="0" indent="0">
              <a:buNone/>
            </a:pPr>
            <a:r>
              <a:rPr lang="en-IN" sz="2400" dirty="0" err="1">
                <a:latin typeface="Times New Roman" panose="02020603050405020304" pitchFamily="18" charset="0"/>
                <a:cs typeface="Times New Roman" panose="02020603050405020304" pitchFamily="18" charset="0"/>
              </a:rPr>
              <a:t>Frame.setDefaultCloseOperation</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Jframe.EXIT_ON_CLOSE</a:t>
            </a:r>
            <a:r>
              <a:rPr lang="en-IN" sz="2400" dirty="0">
                <a:latin typeface="Times New Roman" panose="02020603050405020304" pitchFamily="18" charset="0"/>
                <a:cs typeface="Times New Roman" panose="02020603050405020304" pitchFamily="18" charset="0"/>
              </a:rPr>
              <a:t>);</a:t>
            </a:r>
          </a:p>
          <a:p>
            <a:pPr marL="0" indent="0">
              <a:buNone/>
            </a:pPr>
            <a:r>
              <a:rPr lang="en-IN" sz="2400" dirty="0" err="1">
                <a:latin typeface="Times New Roman" panose="02020603050405020304" pitchFamily="18" charset="0"/>
                <a:cs typeface="Times New Roman" panose="02020603050405020304" pitchFamily="18" charset="0"/>
              </a:rPr>
              <a:t>TextArea</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txtArea</a:t>
            </a:r>
            <a:r>
              <a:rPr lang="en-IN" sz="2400" dirty="0">
                <a:latin typeface="Times New Roman" panose="02020603050405020304" pitchFamily="18" charset="0"/>
                <a:cs typeface="Times New Roman" panose="02020603050405020304" pitchFamily="18" charset="0"/>
              </a:rPr>
              <a:t>=new </a:t>
            </a:r>
            <a:r>
              <a:rPr lang="en-IN" sz="2400" dirty="0" err="1">
                <a:latin typeface="Times New Roman" panose="02020603050405020304" pitchFamily="18" charset="0"/>
                <a:cs typeface="Times New Roman" panose="02020603050405020304" pitchFamily="18" charset="0"/>
              </a:rPr>
              <a:t>TextArea</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Checkbox checkbox1=new Checkbox(“Checkbox 1”);</a:t>
            </a:r>
          </a:p>
          <a:p>
            <a:pPr marL="0" indent="0">
              <a:buNone/>
            </a:pPr>
            <a:r>
              <a:rPr lang="en-IN" sz="2400" dirty="0">
                <a:latin typeface="Times New Roman" panose="02020603050405020304" pitchFamily="18" charset="0"/>
                <a:cs typeface="Times New Roman" panose="02020603050405020304" pitchFamily="18" charset="0"/>
              </a:rPr>
              <a:t>Checkbox checkbox2=new Checkbox(“Checkbox 1”);</a:t>
            </a:r>
          </a:p>
          <a:p>
            <a:pPr marL="0" indent="0">
              <a:buNone/>
            </a:pPr>
            <a:r>
              <a:rPr lang="en-IN" sz="2400" dirty="0" err="1">
                <a:latin typeface="Times New Roman" panose="02020603050405020304" pitchFamily="18" charset="0"/>
                <a:cs typeface="Times New Roman" panose="02020603050405020304" pitchFamily="18" charset="0"/>
              </a:rPr>
              <a:t>frame.add</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txtArea,BorderLayout.CENTER</a:t>
            </a:r>
            <a:r>
              <a:rPr lang="en-IN" sz="2400" dirty="0">
                <a:latin typeface="Times New Roman" panose="02020603050405020304" pitchFamily="18" charset="0"/>
                <a:cs typeface="Times New Roman" panose="02020603050405020304" pitchFamily="18" charset="0"/>
              </a:rPr>
              <a:t>);</a:t>
            </a:r>
          </a:p>
          <a:p>
            <a:pPr marL="0" indent="0">
              <a:buNone/>
            </a:pPr>
            <a:r>
              <a:rPr lang="en-IN" sz="2400" dirty="0" err="1">
                <a:latin typeface="Times New Roman" panose="02020603050405020304" pitchFamily="18" charset="0"/>
                <a:cs typeface="Times New Roman" panose="02020603050405020304" pitchFamily="18" charset="0"/>
              </a:rPr>
              <a:t>frame.add</a:t>
            </a:r>
            <a:r>
              <a:rPr lang="en-IN" sz="2400" dirty="0">
                <a:latin typeface="Times New Roman" panose="02020603050405020304" pitchFamily="18" charset="0"/>
                <a:cs typeface="Times New Roman" panose="02020603050405020304" pitchFamily="18" charset="0"/>
              </a:rPr>
              <a:t>(checkbox1, </a:t>
            </a:r>
            <a:r>
              <a:rPr lang="en-IN" sz="2400" dirty="0" err="1">
                <a:latin typeface="Times New Roman" panose="02020603050405020304" pitchFamily="18" charset="0"/>
                <a:cs typeface="Times New Roman" panose="02020603050405020304" pitchFamily="18" charset="0"/>
              </a:rPr>
              <a:t>BorderLayout.NORTH</a:t>
            </a:r>
            <a:r>
              <a:rPr lang="en-IN" sz="2400" dirty="0">
                <a:latin typeface="Times New Roman" panose="02020603050405020304" pitchFamily="18" charset="0"/>
                <a:cs typeface="Times New Roman" panose="02020603050405020304" pitchFamily="18" charset="0"/>
              </a:rPr>
              <a:t>);</a:t>
            </a:r>
          </a:p>
          <a:p>
            <a:pPr marL="0" indent="0">
              <a:buNone/>
            </a:pPr>
            <a:r>
              <a:rPr lang="en-IN" sz="2400" dirty="0" err="1">
                <a:latin typeface="Times New Roman" panose="02020603050405020304" pitchFamily="18" charset="0"/>
                <a:cs typeface="Times New Roman" panose="02020603050405020304" pitchFamily="18" charset="0"/>
              </a:rPr>
              <a:t>frame.add</a:t>
            </a:r>
            <a:r>
              <a:rPr lang="en-IN" sz="2400" dirty="0">
                <a:latin typeface="Times New Roman" panose="02020603050405020304" pitchFamily="18" charset="0"/>
                <a:cs typeface="Times New Roman" panose="02020603050405020304" pitchFamily="18" charset="0"/>
              </a:rPr>
              <a:t>(checkbox2, </a:t>
            </a:r>
            <a:r>
              <a:rPr lang="en-IN" sz="2400" dirty="0" err="1">
                <a:latin typeface="Times New Roman" panose="02020603050405020304" pitchFamily="18" charset="0"/>
                <a:cs typeface="Times New Roman" panose="02020603050405020304" pitchFamily="18" charset="0"/>
              </a:rPr>
              <a:t>BorderLayout.SOUTH</a:t>
            </a:r>
            <a:r>
              <a:rPr lang="en-IN" sz="2400" dirty="0">
                <a:latin typeface="Times New Roman" panose="02020603050405020304" pitchFamily="18" charset="0"/>
                <a:cs typeface="Times New Roman" panose="02020603050405020304" pitchFamily="18" charset="0"/>
              </a:rPr>
              <a:t>);</a:t>
            </a:r>
          </a:p>
          <a:p>
            <a:pPr marL="0" indent="0">
              <a:buNone/>
            </a:pPr>
            <a:r>
              <a:rPr lang="en-IN" sz="2400" dirty="0" err="1">
                <a:latin typeface="Times New Roman" panose="02020603050405020304" pitchFamily="18" charset="0"/>
                <a:cs typeface="Times New Roman" panose="02020603050405020304" pitchFamily="18" charset="0"/>
              </a:rPr>
              <a:t>frame.set</a:t>
            </a:r>
            <a:r>
              <a:rPr lang="en-IN" sz="2400" dirty="0">
                <a:latin typeface="Times New Roman" panose="02020603050405020304" pitchFamily="18" charset="0"/>
                <a:cs typeface="Times New Roman" panose="02020603050405020304" pitchFamily="18" charset="0"/>
              </a:rPr>
              <a:t>(Visible(true);</a:t>
            </a:r>
          </a:p>
          <a:p>
            <a:pPr marL="0" indent="0">
              <a:buNone/>
            </a:pPr>
            <a:r>
              <a:rPr lang="en-IN" sz="2400" dirty="0" err="1">
                <a:latin typeface="Times New Roman" panose="02020603050405020304" pitchFamily="18" charset="0"/>
                <a:cs typeface="Times New Roman" panose="02020603050405020304" pitchFamily="18" charset="0"/>
              </a:rPr>
              <a:t>ComponentListener</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componentListener</a:t>
            </a:r>
            <a:r>
              <a:rPr lang="en-IN" sz="2400" dirty="0">
                <a:latin typeface="Times New Roman" panose="02020603050405020304" pitchFamily="18" charset="0"/>
                <a:cs typeface="Times New Roman" panose="02020603050405020304" pitchFamily="18" charset="0"/>
              </a:rPr>
              <a:t>=new </a:t>
            </a:r>
            <a:r>
              <a:rPr lang="en-IN" sz="2400" dirty="0" err="1">
                <a:latin typeface="Times New Roman" panose="02020603050405020304" pitchFamily="18" charset="0"/>
                <a:cs typeface="Times New Roman" panose="02020603050405020304" pitchFamily="18" charset="0"/>
              </a:rPr>
              <a:t>MyCompList</a:t>
            </a:r>
            <a:r>
              <a:rPr lang="en-IN" sz="2400" dirty="0">
                <a:latin typeface="Times New Roman" panose="02020603050405020304" pitchFamily="18" charset="0"/>
                <a:cs typeface="Times New Roman" panose="02020603050405020304" pitchFamily="18" charset="0"/>
              </a:rPr>
              <a:t>();</a:t>
            </a:r>
          </a:p>
          <a:p>
            <a:pPr marL="0" indent="0">
              <a:buNone/>
            </a:pPr>
            <a:r>
              <a:rPr lang="en-IN" sz="2400" dirty="0" err="1">
                <a:latin typeface="Times New Roman" panose="02020603050405020304" pitchFamily="18" charset="0"/>
                <a:cs typeface="Times New Roman" panose="02020603050405020304" pitchFamily="18" charset="0"/>
              </a:rPr>
              <a:t>frame.addComponentListener</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componentListener</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class </a:t>
            </a:r>
            <a:r>
              <a:rPr lang="en-IN" sz="2400" dirty="0" err="1">
                <a:latin typeface="Times New Roman" panose="02020603050405020304" pitchFamily="18" charset="0"/>
                <a:cs typeface="Times New Roman" panose="02020603050405020304" pitchFamily="18" charset="0"/>
              </a:rPr>
              <a:t>MyCompList</a:t>
            </a:r>
            <a:r>
              <a:rPr lang="en-IN" sz="2400" dirty="0">
                <a:latin typeface="Times New Roman" panose="02020603050405020304" pitchFamily="18" charset="0"/>
                <a:cs typeface="Times New Roman" panose="02020603050405020304" pitchFamily="18" charset="0"/>
              </a:rPr>
              <a:t> implements </a:t>
            </a:r>
            <a:r>
              <a:rPr lang="en-IN" sz="2400" dirty="0" err="1">
                <a:latin typeface="Times New Roman" panose="02020603050405020304" pitchFamily="18" charset="0"/>
                <a:cs typeface="Times New Roman" panose="02020603050405020304" pitchFamily="18" charset="0"/>
              </a:rPr>
              <a:t>ComponentListener</a:t>
            </a:r>
            <a:endParaRPr lang="en-IN" sz="2400" dirty="0">
              <a:latin typeface="Times New Roman" panose="02020603050405020304" pitchFamily="18" charset="0"/>
              <a:cs typeface="Times New Roman" panose="02020603050405020304" pitchFamily="18" charset="0"/>
            </a:endParaRP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public void </a:t>
            </a:r>
            <a:r>
              <a:rPr lang="en-IN" sz="2400" dirty="0" err="1">
                <a:latin typeface="Times New Roman" panose="02020603050405020304" pitchFamily="18" charset="0"/>
                <a:cs typeface="Times New Roman" panose="02020603050405020304" pitchFamily="18" charset="0"/>
              </a:rPr>
              <a:t>componentShown</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ComponnetEvent</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evt</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err="1">
                <a:latin typeface="Times New Roman" panose="02020603050405020304" pitchFamily="18" charset="0"/>
                <a:cs typeface="Times New Roman" panose="02020603050405020304" pitchFamily="18" charset="0"/>
              </a:rPr>
              <a:t>Sysout</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componentShown</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a:t>
            </a: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162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E2FD-2099-47D5-CBFE-DC8AE9AAC30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4C88D13-DA5D-8148-1862-144CAE7A7F84}"/>
              </a:ext>
            </a:extLst>
          </p:cNvPr>
          <p:cNvSpPr>
            <a:spLocks noGrp="1"/>
          </p:cNvSpPr>
          <p:nvPr>
            <p:ph idx="1"/>
          </p:nvPr>
        </p:nvSpPr>
        <p:spPr>
          <a:xfrm>
            <a:off x="71120" y="243840"/>
            <a:ext cx="11887200" cy="6502400"/>
          </a:xfrm>
        </p:spPr>
        <p:txBody>
          <a:bodyPr>
            <a:normAutofit lnSpcReduction="10000"/>
          </a:bodyPr>
          <a:lstStyle/>
          <a:p>
            <a:pPr marL="0" indent="0">
              <a:buNone/>
            </a:pPr>
            <a:r>
              <a:rPr lang="en-IN" dirty="0"/>
              <a:t>public void </a:t>
            </a:r>
            <a:r>
              <a:rPr lang="en-IN" dirty="0" err="1"/>
              <a:t>componentHidden</a:t>
            </a:r>
            <a:r>
              <a:rPr lang="en-IN" dirty="0"/>
              <a:t>(</a:t>
            </a:r>
            <a:r>
              <a:rPr lang="en-IN" dirty="0" err="1"/>
              <a:t>ComponentEvent</a:t>
            </a:r>
            <a:r>
              <a:rPr lang="en-IN" dirty="0"/>
              <a:t> </a:t>
            </a:r>
            <a:r>
              <a:rPr lang="en-IN" dirty="0" err="1"/>
              <a:t>evt</a:t>
            </a:r>
            <a:r>
              <a:rPr lang="en-IN" dirty="0"/>
              <a:t>)</a:t>
            </a:r>
          </a:p>
          <a:p>
            <a:pPr marL="0" indent="0">
              <a:buNone/>
            </a:pPr>
            <a:r>
              <a:rPr lang="en-IN" dirty="0"/>
              <a:t>{</a:t>
            </a:r>
          </a:p>
          <a:p>
            <a:pPr marL="0" indent="0">
              <a:buNone/>
            </a:pPr>
            <a:r>
              <a:rPr lang="en-IN" dirty="0" err="1"/>
              <a:t>Sysout</a:t>
            </a:r>
            <a:r>
              <a:rPr lang="en-IN" dirty="0"/>
              <a:t>(“</a:t>
            </a:r>
            <a:r>
              <a:rPr lang="en-IN" dirty="0" err="1"/>
              <a:t>componentHidden</a:t>
            </a:r>
            <a:r>
              <a:rPr lang="en-IN" dirty="0"/>
              <a:t>”);</a:t>
            </a:r>
          </a:p>
          <a:p>
            <a:pPr marL="0" indent="0">
              <a:buNone/>
            </a:pPr>
            <a:r>
              <a:rPr lang="en-IN" dirty="0"/>
              <a:t>}</a:t>
            </a:r>
          </a:p>
          <a:p>
            <a:pPr marL="0" indent="0">
              <a:buNone/>
            </a:pPr>
            <a:r>
              <a:rPr lang="en-IN" dirty="0"/>
              <a:t>public void component Moved(</a:t>
            </a:r>
            <a:r>
              <a:rPr lang="en-IN" dirty="0" err="1"/>
              <a:t>ComponentEvent</a:t>
            </a:r>
            <a:r>
              <a:rPr lang="en-IN" dirty="0"/>
              <a:t> </a:t>
            </a:r>
            <a:r>
              <a:rPr lang="en-IN" dirty="0" err="1"/>
              <a:t>evt</a:t>
            </a:r>
            <a:r>
              <a:rPr lang="en-IN" dirty="0"/>
              <a:t>)</a:t>
            </a:r>
          </a:p>
          <a:p>
            <a:pPr marL="0" indent="0">
              <a:buNone/>
            </a:pPr>
            <a:r>
              <a:rPr lang="en-IN" dirty="0"/>
              <a:t>{</a:t>
            </a:r>
          </a:p>
          <a:p>
            <a:pPr marL="0" indent="0">
              <a:buNone/>
            </a:pPr>
            <a:r>
              <a:rPr lang="en-IN" dirty="0" err="1"/>
              <a:t>Sysout</a:t>
            </a:r>
            <a:r>
              <a:rPr lang="en-IN" dirty="0"/>
              <a:t>(“</a:t>
            </a:r>
            <a:r>
              <a:rPr lang="en-IN" dirty="0" err="1"/>
              <a:t>componentMoved</a:t>
            </a:r>
            <a:r>
              <a:rPr lang="en-IN" dirty="0"/>
              <a:t>”);</a:t>
            </a:r>
          </a:p>
          <a:p>
            <a:pPr marL="0" indent="0">
              <a:buNone/>
            </a:pPr>
            <a:r>
              <a:rPr lang="en-IN" dirty="0"/>
              <a:t>}</a:t>
            </a:r>
          </a:p>
          <a:p>
            <a:pPr marL="0" indent="0">
              <a:buNone/>
            </a:pPr>
            <a:r>
              <a:rPr lang="en-IN" dirty="0"/>
              <a:t>public void component Resized(</a:t>
            </a:r>
            <a:r>
              <a:rPr lang="en-IN" dirty="0" err="1"/>
              <a:t>ComponentEvent</a:t>
            </a:r>
            <a:r>
              <a:rPr lang="en-IN" dirty="0"/>
              <a:t> </a:t>
            </a:r>
            <a:r>
              <a:rPr lang="en-IN" dirty="0" err="1"/>
              <a:t>evt</a:t>
            </a:r>
            <a:r>
              <a:rPr lang="en-IN" dirty="0"/>
              <a:t>)</a:t>
            </a:r>
          </a:p>
          <a:p>
            <a:pPr marL="0" indent="0">
              <a:buNone/>
            </a:pPr>
            <a:r>
              <a:rPr lang="en-IN" dirty="0"/>
              <a:t>{</a:t>
            </a:r>
          </a:p>
          <a:p>
            <a:pPr marL="0" indent="0">
              <a:buNone/>
            </a:pPr>
            <a:r>
              <a:rPr lang="en-IN" dirty="0" err="1"/>
              <a:t>Sysout</a:t>
            </a:r>
            <a:r>
              <a:rPr lang="en-IN" dirty="0"/>
              <a:t>(“</a:t>
            </a:r>
            <a:r>
              <a:rPr lang="en-IN" dirty="0" err="1"/>
              <a:t>componentResized</a:t>
            </a:r>
            <a:r>
              <a:rPr lang="en-IN" dirty="0"/>
              <a:t>”);</a:t>
            </a:r>
          </a:p>
          <a:p>
            <a:pPr marL="0" indent="0">
              <a:buNone/>
            </a:pPr>
            <a:r>
              <a:rPr lang="en-IN" dirty="0"/>
              <a:t>}</a:t>
            </a:r>
          </a:p>
          <a:p>
            <a:pPr marL="0" indent="0">
              <a:buNone/>
            </a:pPr>
            <a:r>
              <a:rPr lang="en-IN" dirty="0"/>
              <a:t>}</a:t>
            </a:r>
          </a:p>
        </p:txBody>
      </p:sp>
    </p:spTree>
    <p:extLst>
      <p:ext uri="{BB962C8B-B14F-4D97-AF65-F5344CB8AC3E}">
        <p14:creationId xmlns:p14="http://schemas.microsoft.com/office/powerpoint/2010/main" val="34112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BFC6-02E5-C361-E951-57FEF05F850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CB549BF-7354-5E36-9852-88D6B5E956D1}"/>
              </a:ext>
            </a:extLst>
          </p:cNvPr>
          <p:cNvSpPr>
            <a:spLocks noGrp="1"/>
          </p:cNvSpPr>
          <p:nvPr>
            <p:ph idx="1"/>
          </p:nvPr>
        </p:nvSpPr>
        <p:spPr>
          <a:xfrm>
            <a:off x="487680" y="730249"/>
            <a:ext cx="25199238" cy="10101297"/>
          </a:xfrm>
        </p:spPr>
        <p:txBody>
          <a:bodyPr/>
          <a:lstStyle/>
          <a:p>
            <a:endParaRPr lang="en-IN" dirty="0"/>
          </a:p>
        </p:txBody>
      </p:sp>
      <p:pic>
        <p:nvPicPr>
          <p:cNvPr id="3073" name="Picture 1" descr="37&#10; ">
            <a:extLst>
              <a:ext uri="{FF2B5EF4-FFF2-40B4-BE49-F238E27FC236}">
                <a16:creationId xmlns:a16="http://schemas.microsoft.com/office/drawing/2014/main" id="{F07F6415-7115-3C08-02FA-433E516A3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4" t="-5558" r="-5211" b="6540"/>
          <a:stretch/>
        </p:blipFill>
        <p:spPr bwMode="auto">
          <a:xfrm>
            <a:off x="1561837" y="807720"/>
            <a:ext cx="6990080" cy="5242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3424335-7507-B285-5F4B-36B066A0BA62}"/>
              </a:ext>
            </a:extLst>
          </p:cNvPr>
          <p:cNvSpPr>
            <a:spLocks noChangeArrowheads="1"/>
          </p:cNvSpPr>
          <p:nvPr/>
        </p:nvSpPr>
        <p:spPr bwMode="auto">
          <a:xfrm>
            <a:off x="121919" y="172540"/>
            <a:ext cx="12116139"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3B3835"/>
                </a:solidFill>
                <a:effectLst/>
                <a:latin typeface="Source Sans Pro" panose="020B0503030403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93719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317A-8894-E7F9-216C-C58F2F32AE75}"/>
              </a:ext>
            </a:extLst>
          </p:cNvPr>
          <p:cNvSpPr>
            <a:spLocks noGrp="1"/>
          </p:cNvSpPr>
          <p:nvPr>
            <p:ph type="title"/>
          </p:nvPr>
        </p:nvSpPr>
        <p:spPr>
          <a:xfrm>
            <a:off x="838200" y="1"/>
            <a:ext cx="10515600" cy="965199"/>
          </a:xfrm>
        </p:spPr>
        <p:txBody>
          <a:bodyPr>
            <a:noAutofit/>
          </a:bodyPr>
          <a:lstStyle/>
          <a:p>
            <a:pPr algn="ctr"/>
            <a:r>
              <a:rPr lang="en-IN" sz="6000" b="1" dirty="0">
                <a:latin typeface="Times New Roman" panose="02020603050405020304" pitchFamily="18" charset="0"/>
                <a:cs typeface="Times New Roman" panose="02020603050405020304" pitchFamily="18" charset="0"/>
              </a:rPr>
              <a:t>CONTAINEREVENT CLASS</a:t>
            </a:r>
          </a:p>
        </p:txBody>
      </p:sp>
      <p:sp>
        <p:nvSpPr>
          <p:cNvPr id="3" name="Content Placeholder 2">
            <a:extLst>
              <a:ext uri="{FF2B5EF4-FFF2-40B4-BE49-F238E27FC236}">
                <a16:creationId xmlns:a16="http://schemas.microsoft.com/office/drawing/2014/main" id="{B069B0F9-E054-045E-C152-4CDBE743349C}"/>
              </a:ext>
            </a:extLst>
          </p:cNvPr>
          <p:cNvSpPr>
            <a:spLocks noGrp="1"/>
          </p:cNvSpPr>
          <p:nvPr>
            <p:ph idx="1"/>
          </p:nvPr>
        </p:nvSpPr>
        <p:spPr>
          <a:xfrm>
            <a:off x="233680" y="843280"/>
            <a:ext cx="11734800" cy="5852160"/>
          </a:xfrm>
        </p:spPr>
        <p:txBody>
          <a:bodyPr>
            <a:normAutofit/>
          </a:bodyPr>
          <a:lstStyle/>
          <a:p>
            <a:r>
              <a:rPr lang="en-IN" sz="2400" dirty="0">
                <a:latin typeface="Times New Roman" panose="02020603050405020304" pitchFamily="18" charset="0"/>
                <a:cs typeface="Times New Roman" panose="02020603050405020304" pitchFamily="18" charset="0"/>
              </a:rPr>
              <a:t>A low level event which indicates that a container’s contents changed because a component was added or removed.</a:t>
            </a:r>
          </a:p>
          <a:p>
            <a:r>
              <a:rPr lang="en-IN" sz="2400" dirty="0">
                <a:latin typeface="Times New Roman" panose="02020603050405020304" pitchFamily="18" charset="0"/>
                <a:cs typeface="Times New Roman" panose="02020603050405020304" pitchFamily="18" charset="0"/>
              </a:rPr>
              <a:t>This class has following constants:</a:t>
            </a:r>
          </a:p>
          <a:p>
            <a:r>
              <a:rPr lang="en-IN" sz="2400" b="1" dirty="0">
                <a:latin typeface="Times New Roman" panose="02020603050405020304" pitchFamily="18" charset="0"/>
                <a:cs typeface="Times New Roman" panose="02020603050405020304" pitchFamily="18" charset="0"/>
              </a:rPr>
              <a:t>public static final int COMPONENT_ADDED</a:t>
            </a:r>
          </a:p>
          <a:p>
            <a:pPr marL="0" indent="0">
              <a:buNone/>
            </a:pPr>
            <a:r>
              <a:rPr lang="en-IN" sz="2400" dirty="0">
                <a:latin typeface="Times New Roman" panose="02020603050405020304" pitchFamily="18" charset="0"/>
                <a:cs typeface="Times New Roman" panose="02020603050405020304" pitchFamily="18" charset="0"/>
              </a:rPr>
              <a:t> This event indicates that a component was added to the container.</a:t>
            </a:r>
          </a:p>
          <a:p>
            <a:r>
              <a:rPr lang="en-IN" sz="2400" b="1" dirty="0">
                <a:latin typeface="Times New Roman" panose="02020603050405020304" pitchFamily="18" charset="0"/>
                <a:cs typeface="Times New Roman" panose="02020603050405020304" pitchFamily="18" charset="0"/>
              </a:rPr>
              <a:t>public static final int COMPONENT_REMOVED</a:t>
            </a:r>
          </a:p>
          <a:p>
            <a:pPr marL="0" indent="0">
              <a:buNone/>
            </a:pPr>
            <a:r>
              <a:rPr lang="en-IN" sz="2400" dirty="0">
                <a:latin typeface="Times New Roman" panose="02020603050405020304" pitchFamily="18" charset="0"/>
                <a:cs typeface="Times New Roman" panose="02020603050405020304" pitchFamily="18" charset="0"/>
              </a:rPr>
              <a:t>This event indicates that a component was removed from the container.</a:t>
            </a:r>
          </a:p>
          <a:p>
            <a:pPr marL="0" indent="0">
              <a:buNone/>
            </a:pPr>
            <a:endParaRPr lang="en-IN" sz="2400"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ContainerEvent</a:t>
            </a:r>
            <a:r>
              <a:rPr lang="en-IN" sz="2400" b="1" dirty="0">
                <a:latin typeface="Times New Roman" panose="02020603050405020304" pitchFamily="18" charset="0"/>
                <a:cs typeface="Times New Roman" panose="02020603050405020304" pitchFamily="18" charset="0"/>
              </a:rPr>
              <a:t>(Component source, int id, Component child)</a:t>
            </a:r>
          </a:p>
          <a:p>
            <a:pPr marL="0" indent="0">
              <a:buNone/>
            </a:pPr>
            <a:r>
              <a:rPr lang="en-IN" sz="2400" dirty="0">
                <a:latin typeface="Times New Roman" panose="02020603050405020304" pitchFamily="18" charset="0"/>
                <a:cs typeface="Times New Roman" panose="02020603050405020304" pitchFamily="18" charset="0"/>
              </a:rPr>
              <a:t>Constructs a </a:t>
            </a:r>
            <a:r>
              <a:rPr lang="en-IN" sz="2400" dirty="0" err="1">
                <a:latin typeface="Times New Roman" panose="02020603050405020304" pitchFamily="18" charset="0"/>
                <a:cs typeface="Times New Roman" panose="02020603050405020304" pitchFamily="18" charset="0"/>
              </a:rPr>
              <a:t>ContainerEvent</a:t>
            </a:r>
            <a:r>
              <a:rPr lang="en-IN" sz="2400" dirty="0">
                <a:latin typeface="Times New Roman" panose="02020603050405020304" pitchFamily="18" charset="0"/>
                <a:cs typeface="Times New Roman" panose="02020603050405020304" pitchFamily="18" charset="0"/>
              </a:rPr>
              <a:t> object</a:t>
            </a:r>
          </a:p>
          <a:p>
            <a:pPr marL="0" indent="0">
              <a:buNone/>
            </a:pPr>
            <a:r>
              <a:rPr lang="en-IN" sz="2400" dirty="0">
                <a:latin typeface="Times New Roman" panose="02020603050405020304" pitchFamily="18" charset="0"/>
                <a:cs typeface="Times New Roman" panose="02020603050405020304" pitchFamily="18" charset="0"/>
              </a:rPr>
              <a:t>Where child is parameter it is the component that was added or removed.</a:t>
            </a:r>
          </a:p>
        </p:txBody>
      </p:sp>
    </p:spTree>
    <p:extLst>
      <p:ext uri="{BB962C8B-B14F-4D97-AF65-F5344CB8AC3E}">
        <p14:creationId xmlns:p14="http://schemas.microsoft.com/office/powerpoint/2010/main" val="401817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D5D9-41B8-3B07-0D1C-48EBBBF9B13A}"/>
              </a:ext>
            </a:extLst>
          </p:cNvPr>
          <p:cNvSpPr>
            <a:spLocks noGrp="1"/>
          </p:cNvSpPr>
          <p:nvPr>
            <p:ph type="title"/>
          </p:nvPr>
        </p:nvSpPr>
        <p:spPr/>
        <p:txBody>
          <a:bodyPr>
            <a:normAutofit/>
          </a:bodyPr>
          <a:lstStyle/>
          <a:p>
            <a:pPr algn="ctr"/>
            <a:r>
              <a:rPr lang="en-IN" sz="8800"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34CE93CB-A7BF-59FB-A65A-138D668122DE}"/>
              </a:ext>
            </a:extLst>
          </p:cNvPr>
          <p:cNvSpPr>
            <a:spLocks noGrp="1"/>
          </p:cNvSpPr>
          <p:nvPr>
            <p:ph idx="1"/>
          </p:nvPr>
        </p:nvSpPr>
        <p:spPr>
          <a:xfrm>
            <a:off x="495300" y="1690688"/>
            <a:ext cx="11410950" cy="4948237"/>
          </a:xfrm>
        </p:spPr>
        <p:txBody>
          <a:bodyPr>
            <a:normAutofit/>
          </a:bodyPr>
          <a:lstStyle/>
          <a:p>
            <a:pPr algn="just">
              <a:lnSpc>
                <a:spcPct val="150000"/>
              </a:lnSpc>
            </a:pPr>
            <a:r>
              <a:rPr lang="en-IN" sz="2400" dirty="0">
                <a:latin typeface="Times New Roman" panose="02020603050405020304" pitchFamily="18" charset="0"/>
                <a:cs typeface="Times New Roman" panose="02020603050405020304" pitchFamily="18" charset="0"/>
              </a:rPr>
              <a:t>Event is an object that defines as changing the state of an object.</a:t>
            </a:r>
          </a:p>
          <a:p>
            <a:pPr algn="just">
              <a:lnSpc>
                <a:spcPct val="150000"/>
              </a:lnSpc>
            </a:pPr>
            <a:r>
              <a:rPr lang="en-IN" sz="2400" dirty="0" err="1">
                <a:latin typeface="Times New Roman" panose="02020603050405020304" pitchFamily="18" charset="0"/>
                <a:cs typeface="Times New Roman" panose="02020603050405020304" pitchFamily="18" charset="0"/>
              </a:rPr>
              <a:t>Eg</a:t>
            </a:r>
            <a:r>
              <a:rPr lang="en-IN" sz="2400" dirty="0">
                <a:latin typeface="Times New Roman" panose="02020603050405020304" pitchFamily="18" charset="0"/>
                <a:cs typeface="Times New Roman" panose="02020603050405020304" pitchFamily="18" charset="0"/>
              </a:rPr>
              <a:t>:. Entering a character via keyboard, selecting an item from a list, clicking the mouse etc..</a:t>
            </a:r>
          </a:p>
          <a:p>
            <a:pPr algn="just">
              <a:lnSpc>
                <a:spcPct val="150000"/>
              </a:lnSpc>
            </a:pPr>
            <a:r>
              <a:rPr lang="en-IN" sz="2400" dirty="0">
                <a:latin typeface="Times New Roman" panose="02020603050405020304" pitchFamily="18" charset="0"/>
                <a:cs typeface="Times New Roman" panose="02020603050405020304" pitchFamily="18" charset="0"/>
              </a:rPr>
              <a:t>The classes that represent events are at the core of Java’s event handling mechanism.</a:t>
            </a:r>
          </a:p>
          <a:p>
            <a:pPr algn="just">
              <a:lnSpc>
                <a:spcPct val="150000"/>
              </a:lnSpc>
            </a:pPr>
            <a:r>
              <a:rPr lang="en-IN" sz="2400" dirty="0">
                <a:latin typeface="Times New Roman" panose="02020603050405020304" pitchFamily="18" charset="0"/>
                <a:cs typeface="Times New Roman" panose="02020603050405020304" pitchFamily="18" charset="0"/>
              </a:rPr>
              <a:t>At the root of the Java event class hierarchy is </a:t>
            </a:r>
            <a:r>
              <a:rPr lang="en-IN" sz="2400" b="1" dirty="0" err="1">
                <a:latin typeface="Times New Roman" panose="02020603050405020304" pitchFamily="18" charset="0"/>
                <a:cs typeface="Times New Roman" panose="02020603050405020304" pitchFamily="18" charset="0"/>
              </a:rPr>
              <a:t>EventObject</a:t>
            </a:r>
            <a:r>
              <a:rPr lang="en-IN" sz="2400" dirty="0">
                <a:latin typeface="Times New Roman" panose="02020603050405020304" pitchFamily="18" charset="0"/>
                <a:cs typeface="Times New Roman" panose="02020603050405020304" pitchFamily="18" charset="0"/>
              </a:rPr>
              <a:t> , which is in </a:t>
            </a:r>
            <a:r>
              <a:rPr lang="en-IN" sz="2400" dirty="0" err="1">
                <a:latin typeface="Times New Roman" panose="02020603050405020304" pitchFamily="18" charset="0"/>
                <a:cs typeface="Times New Roman" panose="02020603050405020304" pitchFamily="18" charset="0"/>
              </a:rPr>
              <a:t>java.util</a:t>
            </a:r>
            <a:r>
              <a:rPr lang="en-IN" sz="2400" dirty="0">
                <a:latin typeface="Times New Roman" panose="02020603050405020304" pitchFamily="18" charset="0"/>
                <a:cs typeface="Times New Roman" panose="02020603050405020304" pitchFamily="18" charset="0"/>
              </a:rPr>
              <a:t>. It is the superclass for all events.</a:t>
            </a:r>
          </a:p>
        </p:txBody>
      </p:sp>
    </p:spTree>
    <p:extLst>
      <p:ext uri="{BB962C8B-B14F-4D97-AF65-F5344CB8AC3E}">
        <p14:creationId xmlns:p14="http://schemas.microsoft.com/office/powerpoint/2010/main" val="1294653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67BB-BE3E-D5F6-31F0-DA4E83EEBDB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42F7351-0D03-7E63-15D8-483E9AB96211}"/>
              </a:ext>
            </a:extLst>
          </p:cNvPr>
          <p:cNvSpPr>
            <a:spLocks noGrp="1"/>
          </p:cNvSpPr>
          <p:nvPr>
            <p:ph idx="1"/>
          </p:nvPr>
        </p:nvSpPr>
        <p:spPr/>
        <p:txBody>
          <a:bodyPr>
            <a:normAutofit lnSpcReduction="10000"/>
          </a:bodyPr>
          <a:lstStyle/>
          <a:p>
            <a:pPr algn="just">
              <a:lnSpc>
                <a:spcPct val="150000"/>
              </a:lnSpc>
            </a:pPr>
            <a:r>
              <a:rPr lang="en-IN" sz="2400" b="1" dirty="0">
                <a:latin typeface="Times New Roman" panose="02020603050405020304" pitchFamily="18" charset="0"/>
                <a:cs typeface="Times New Roman" panose="02020603050405020304" pitchFamily="18" charset="0"/>
              </a:rPr>
              <a:t>public Container </a:t>
            </a:r>
            <a:r>
              <a:rPr lang="en-IN" sz="2400" b="1" dirty="0" err="1">
                <a:latin typeface="Times New Roman" panose="02020603050405020304" pitchFamily="18" charset="0"/>
                <a:cs typeface="Times New Roman" panose="02020603050405020304" pitchFamily="18" charset="0"/>
              </a:rPr>
              <a:t>getContainer</a:t>
            </a:r>
            <a:r>
              <a:rPr lang="en-IN" sz="2400" b="1" dirty="0">
                <a:latin typeface="Times New Roman" panose="02020603050405020304" pitchFamily="18" charset="0"/>
                <a:cs typeface="Times New Roman" panose="02020603050405020304" pitchFamily="18" charset="0"/>
              </a:rPr>
              <a:t>()</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Returns the originator of the event.</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Returns the Container object that originated the event, or null if the object is not a Container.</a:t>
            </a:r>
          </a:p>
          <a:p>
            <a:pPr algn="just">
              <a:lnSpc>
                <a:spcPct val="150000"/>
              </a:lnSpc>
            </a:pPr>
            <a:r>
              <a:rPr lang="en-IN" sz="2400" b="1" dirty="0">
                <a:latin typeface="Times New Roman" panose="02020603050405020304" pitchFamily="18" charset="0"/>
                <a:cs typeface="Times New Roman" panose="02020603050405020304" pitchFamily="18" charset="0"/>
              </a:rPr>
              <a:t>public Component </a:t>
            </a:r>
            <a:r>
              <a:rPr lang="en-IN" sz="2400" b="1" dirty="0" err="1">
                <a:latin typeface="Times New Roman" panose="02020603050405020304" pitchFamily="18" charset="0"/>
                <a:cs typeface="Times New Roman" panose="02020603050405020304" pitchFamily="18" charset="0"/>
              </a:rPr>
              <a:t>getChild</a:t>
            </a:r>
            <a:r>
              <a:rPr lang="en-IN" sz="2400" b="1" dirty="0">
                <a:latin typeface="Times New Roman" panose="02020603050405020304" pitchFamily="18" charset="0"/>
                <a:cs typeface="Times New Roman" panose="02020603050405020304" pitchFamily="18" charset="0"/>
              </a:rPr>
              <a:t>()</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Returns the component that was affected by the event.</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Returns the </a:t>
            </a:r>
            <a:r>
              <a:rPr lang="en-IN" sz="2400" dirty="0" err="1">
                <a:latin typeface="Times New Roman" panose="02020603050405020304" pitchFamily="18" charset="0"/>
                <a:cs typeface="Times New Roman" panose="02020603050405020304" pitchFamily="18" charset="0"/>
              </a:rPr>
              <a:t>Componnet</a:t>
            </a:r>
            <a:r>
              <a:rPr lang="en-IN" sz="2400" dirty="0">
                <a:latin typeface="Times New Roman" panose="02020603050405020304" pitchFamily="18" charset="0"/>
                <a:cs typeface="Times New Roman" panose="02020603050405020304" pitchFamily="18" charset="0"/>
              </a:rPr>
              <a:t> object that was added or removed.</a:t>
            </a:r>
          </a:p>
        </p:txBody>
      </p:sp>
    </p:spTree>
    <p:extLst>
      <p:ext uri="{BB962C8B-B14F-4D97-AF65-F5344CB8AC3E}">
        <p14:creationId xmlns:p14="http://schemas.microsoft.com/office/powerpoint/2010/main" val="962226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3B8D-D2B4-D49F-6E4D-E2808F531AE2}"/>
              </a:ext>
            </a:extLst>
          </p:cNvPr>
          <p:cNvSpPr>
            <a:spLocks noGrp="1"/>
          </p:cNvSpPr>
          <p:nvPr>
            <p:ph type="title"/>
          </p:nvPr>
        </p:nvSpPr>
        <p:spPr>
          <a:xfrm>
            <a:off x="838200" y="1"/>
            <a:ext cx="10515600" cy="955039"/>
          </a:xfrm>
        </p:spPr>
        <p:txBody>
          <a:bodyPr>
            <a:noAutofit/>
          </a:bodyPr>
          <a:lstStyle/>
          <a:p>
            <a:pPr algn="ctr"/>
            <a:r>
              <a:rPr lang="en-IN" b="1" dirty="0">
                <a:latin typeface="Times New Roman" panose="02020603050405020304" pitchFamily="18" charset="0"/>
                <a:cs typeface="Times New Roman" panose="02020603050405020304" pitchFamily="18" charset="0"/>
              </a:rPr>
              <a:t>CONTAINERLISTENER INTERFACE</a:t>
            </a:r>
          </a:p>
        </p:txBody>
      </p:sp>
      <p:sp>
        <p:nvSpPr>
          <p:cNvPr id="3" name="Content Placeholder 2">
            <a:extLst>
              <a:ext uri="{FF2B5EF4-FFF2-40B4-BE49-F238E27FC236}">
                <a16:creationId xmlns:a16="http://schemas.microsoft.com/office/drawing/2014/main" id="{29DA1524-9176-2700-0DD9-7A12D5997215}"/>
              </a:ext>
            </a:extLst>
          </p:cNvPr>
          <p:cNvSpPr>
            <a:spLocks noGrp="1"/>
          </p:cNvSpPr>
          <p:nvPr>
            <p:ph idx="1"/>
          </p:nvPr>
        </p:nvSpPr>
        <p:spPr>
          <a:xfrm>
            <a:off x="182880" y="863600"/>
            <a:ext cx="11775440" cy="5994399"/>
          </a:xfrm>
        </p:spPr>
        <p:txBody>
          <a:bodyPr>
            <a:normAutofit/>
          </a:bodyPr>
          <a:lstStyle/>
          <a:p>
            <a:pPr algn="just">
              <a:lnSpc>
                <a:spcPct val="150000"/>
              </a:lnSpc>
            </a:pPr>
            <a:r>
              <a:rPr lang="en-IN" sz="2400" dirty="0">
                <a:latin typeface="Times New Roman" panose="02020603050405020304" pitchFamily="18" charset="0"/>
                <a:cs typeface="Times New Roman" panose="02020603050405020304" pitchFamily="18" charset="0"/>
              </a:rPr>
              <a:t>The listener interface for receiving container events.</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componentAdded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ContainerEvent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 Invoked when a component has been added to the container</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componentRemoved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ContainerEvent</a:t>
            </a:r>
            <a:r>
              <a:rPr lang="en-IN" sz="2400" b="1" dirty="0">
                <a:latin typeface="Times New Roman" panose="02020603050405020304" pitchFamily="18" charset="0"/>
                <a:cs typeface="Times New Roman" panose="02020603050405020304" pitchFamily="18" charset="0"/>
              </a:rPr>
              <a:t> e) : </a:t>
            </a:r>
            <a:r>
              <a:rPr lang="en-IN" sz="2400" dirty="0">
                <a:latin typeface="Times New Roman" panose="02020603050405020304" pitchFamily="18" charset="0"/>
                <a:cs typeface="Times New Roman" panose="02020603050405020304" pitchFamily="18" charset="0"/>
              </a:rPr>
              <a:t>Invoked when a component has been removed from the container.</a:t>
            </a:r>
          </a:p>
          <a:p>
            <a:pPr algn="just">
              <a:lnSpc>
                <a:spcPct val="150000"/>
              </a:lnSpc>
            </a:pPr>
            <a:r>
              <a:rPr lang="en-IN" sz="2400" b="1" dirty="0">
                <a:latin typeface="Times New Roman" panose="02020603050405020304" pitchFamily="18" charset="0"/>
                <a:cs typeface="Times New Roman" panose="02020603050405020304" pitchFamily="18" charset="0"/>
              </a:rPr>
              <a:t>Example:</a:t>
            </a:r>
          </a:p>
          <a:p>
            <a:pPr marL="0" indent="0">
              <a:lnSpc>
                <a:spcPct val="100000"/>
              </a:lnSpc>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java.awt</a:t>
            </a:r>
            <a:r>
              <a:rPr lang="en-IN" sz="2400" dirty="0">
                <a:latin typeface="Times New Roman" panose="02020603050405020304" pitchFamily="18" charset="0"/>
                <a:cs typeface="Times New Roman" panose="02020603050405020304" pitchFamily="18" charset="0"/>
              </a:rPr>
              <a:t>.*;</a:t>
            </a:r>
          </a:p>
          <a:p>
            <a:pPr marL="0" indent="0">
              <a:lnSpc>
                <a:spcPct val="100000"/>
              </a:lnSpc>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java.awt.event</a:t>
            </a:r>
            <a:r>
              <a:rPr lang="en-IN" sz="2400" dirty="0">
                <a:latin typeface="Times New Roman" panose="02020603050405020304" pitchFamily="18" charset="0"/>
                <a:cs typeface="Times New Roman" panose="02020603050405020304" pitchFamily="18" charset="0"/>
              </a:rPr>
              <a:t>.*;</a:t>
            </a:r>
          </a:p>
          <a:p>
            <a:pPr marL="0" indent="0">
              <a:lnSpc>
                <a:spcPct val="100000"/>
              </a:lnSpc>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javax.swing</a:t>
            </a:r>
            <a:r>
              <a:rPr lang="en-IN" sz="2400" dirty="0">
                <a:latin typeface="Times New Roman" panose="02020603050405020304" pitchFamily="18" charset="0"/>
                <a:cs typeface="Times New Roman" panose="02020603050405020304" pitchFamily="18" charset="0"/>
              </a:rPr>
              <a:t>.*;</a:t>
            </a:r>
          </a:p>
          <a:p>
            <a:pPr marL="0" indent="0">
              <a:lnSpc>
                <a:spcPct val="100000"/>
              </a:lnSpc>
              <a:buNone/>
            </a:pPr>
            <a:r>
              <a:rPr lang="en-IN" sz="2400" dirty="0">
                <a:latin typeface="Times New Roman" panose="02020603050405020304" pitchFamily="18" charset="0"/>
                <a:cs typeface="Times New Roman" panose="02020603050405020304" pitchFamily="18" charset="0"/>
              </a:rPr>
              <a:t>public class </a:t>
            </a:r>
            <a:r>
              <a:rPr lang="en-IN" sz="2400" dirty="0" err="1">
                <a:latin typeface="Times New Roman" panose="02020603050405020304" pitchFamily="18" charset="0"/>
                <a:cs typeface="Times New Roman" panose="02020603050405020304" pitchFamily="18" charset="0"/>
              </a:rPr>
              <a:t>ContainerEventExample</a:t>
            </a:r>
            <a:endParaRPr lang="en-IN" sz="2400" dirty="0">
              <a:latin typeface="Times New Roman" panose="02020603050405020304" pitchFamily="18" charset="0"/>
              <a:cs typeface="Times New Roman" panose="02020603050405020304" pitchFamily="18" charset="0"/>
            </a:endParaRPr>
          </a:p>
          <a:p>
            <a:pPr marL="0" indent="0">
              <a:lnSpc>
                <a:spcPct val="100000"/>
              </a:lnSpc>
              <a:buNone/>
            </a:pPr>
            <a:endParaRPr lang="en-IN" sz="2400" dirty="0">
              <a:latin typeface="Times New Roman" panose="02020603050405020304" pitchFamily="18"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196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E3E9-52D8-9A83-CDDA-F7958F817A6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FB2E0B0-317E-8570-ED09-6192AA928544}"/>
              </a:ext>
            </a:extLst>
          </p:cNvPr>
          <p:cNvSpPr>
            <a:spLocks noGrp="1"/>
          </p:cNvSpPr>
          <p:nvPr>
            <p:ph idx="1"/>
          </p:nvPr>
        </p:nvSpPr>
        <p:spPr>
          <a:xfrm>
            <a:off x="101600" y="111760"/>
            <a:ext cx="11988800" cy="6573520"/>
          </a:xfrm>
        </p:spPr>
        <p:txBody>
          <a:bodyPr>
            <a:normAutofit fontScale="92500" lnSpcReduction="20000"/>
          </a:bodyPr>
          <a:lstStyle/>
          <a:p>
            <a:pPr marL="0" indent="0">
              <a:buNone/>
            </a:pPr>
            <a:r>
              <a:rPr lang="en-IN" dirty="0"/>
              <a:t>{</a:t>
            </a:r>
          </a:p>
          <a:p>
            <a:pPr marL="0" indent="0">
              <a:buNone/>
            </a:pPr>
            <a:r>
              <a:rPr lang="en-IN" dirty="0"/>
              <a:t>public static void main(String </a:t>
            </a:r>
            <a:r>
              <a:rPr lang="en-IN" dirty="0" err="1"/>
              <a:t>args</a:t>
            </a:r>
            <a:r>
              <a:rPr lang="en-IN" dirty="0"/>
              <a:t>[])</a:t>
            </a:r>
          </a:p>
          <a:p>
            <a:pPr marL="0" indent="0">
              <a:buNone/>
            </a:pPr>
            <a:r>
              <a:rPr lang="en-IN" dirty="0"/>
              <a:t>{</a:t>
            </a:r>
          </a:p>
          <a:p>
            <a:pPr marL="0" indent="0">
              <a:buNone/>
            </a:pPr>
            <a:r>
              <a:rPr lang="en-IN" dirty="0" err="1"/>
              <a:t>JFrame</a:t>
            </a:r>
            <a:r>
              <a:rPr lang="en-IN" dirty="0"/>
              <a:t> frame=new </a:t>
            </a:r>
            <a:r>
              <a:rPr lang="en-IN" dirty="0" err="1"/>
              <a:t>JFrame</a:t>
            </a:r>
            <a:r>
              <a:rPr lang="en-IN" dirty="0"/>
              <a:t>();</a:t>
            </a:r>
          </a:p>
          <a:p>
            <a:pPr marL="0" indent="0">
              <a:buNone/>
            </a:pPr>
            <a:r>
              <a:rPr lang="en-IN" dirty="0" err="1"/>
              <a:t>frame.setDefaultCloseOperation</a:t>
            </a:r>
            <a:r>
              <a:rPr lang="en-IN" dirty="0"/>
              <a:t>(</a:t>
            </a:r>
            <a:r>
              <a:rPr lang="en-IN" dirty="0" err="1"/>
              <a:t>JFrame.EXIT_ON_CLOSE</a:t>
            </a:r>
            <a:r>
              <a:rPr lang="en-IN" dirty="0"/>
              <a:t>);</a:t>
            </a:r>
          </a:p>
          <a:p>
            <a:pPr marL="0" indent="0">
              <a:buNone/>
            </a:pPr>
            <a:r>
              <a:rPr lang="en-IN" dirty="0"/>
              <a:t>Container </a:t>
            </a:r>
            <a:r>
              <a:rPr lang="en-IN" dirty="0" err="1"/>
              <a:t>contentPane</a:t>
            </a:r>
            <a:r>
              <a:rPr lang="en-IN" dirty="0"/>
              <a:t>=</a:t>
            </a:r>
            <a:r>
              <a:rPr lang="en-IN" dirty="0" err="1"/>
              <a:t>frame.getContentPane</a:t>
            </a:r>
            <a:r>
              <a:rPr lang="en-IN" dirty="0"/>
              <a:t>();</a:t>
            </a:r>
          </a:p>
          <a:p>
            <a:pPr marL="0" indent="0">
              <a:buNone/>
            </a:pPr>
            <a:endParaRPr lang="en-IN" dirty="0"/>
          </a:p>
          <a:p>
            <a:pPr marL="0" indent="0">
              <a:buNone/>
            </a:pPr>
            <a:r>
              <a:rPr lang="en-IN" dirty="0" err="1"/>
              <a:t>ContainerListener</a:t>
            </a:r>
            <a:r>
              <a:rPr lang="en-IN" dirty="0"/>
              <a:t> </a:t>
            </a:r>
            <a:r>
              <a:rPr lang="en-IN" dirty="0" err="1"/>
              <a:t>cont</a:t>
            </a:r>
            <a:r>
              <a:rPr lang="en-IN" dirty="0"/>
              <a:t>=new </a:t>
            </a:r>
            <a:r>
              <a:rPr lang="en-IN" dirty="0" err="1"/>
              <a:t>ContainerListener</a:t>
            </a:r>
            <a:r>
              <a:rPr lang="en-IN" dirty="0"/>
              <a:t>()</a:t>
            </a:r>
          </a:p>
          <a:p>
            <a:pPr marL="0" indent="0">
              <a:buNone/>
            </a:pPr>
            <a:r>
              <a:rPr lang="en-IN" dirty="0"/>
              <a:t>{</a:t>
            </a:r>
          </a:p>
          <a:p>
            <a:pPr marL="0" indent="0">
              <a:buNone/>
            </a:pPr>
            <a:r>
              <a:rPr lang="en-IN" dirty="0"/>
              <a:t>ActionListener listener=new ActionListener()</a:t>
            </a:r>
          </a:p>
          <a:p>
            <a:pPr marL="0" indent="0">
              <a:buNone/>
            </a:pPr>
            <a:r>
              <a:rPr lang="en-IN" dirty="0"/>
              <a:t>{</a:t>
            </a:r>
          </a:p>
          <a:p>
            <a:pPr marL="0" indent="0">
              <a:buNone/>
            </a:pPr>
            <a:r>
              <a:rPr lang="en-IN" dirty="0"/>
              <a:t>public void </a:t>
            </a:r>
            <a:r>
              <a:rPr lang="en-IN" dirty="0" err="1"/>
              <a:t>actionPerformed</a:t>
            </a:r>
            <a:r>
              <a:rPr lang="en-IN" dirty="0"/>
              <a:t>(</a:t>
            </a:r>
            <a:r>
              <a:rPr lang="en-IN" dirty="0" err="1"/>
              <a:t>ActionEvent</a:t>
            </a:r>
            <a:r>
              <a:rPr lang="en-IN" dirty="0"/>
              <a:t> e)</a:t>
            </a:r>
          </a:p>
          <a:p>
            <a:pPr marL="0" indent="0">
              <a:buNone/>
            </a:pPr>
            <a:r>
              <a:rPr lang="en-IN" dirty="0"/>
              <a:t>{</a:t>
            </a:r>
          </a:p>
          <a:p>
            <a:pPr marL="0" indent="0">
              <a:buNone/>
            </a:pPr>
            <a:r>
              <a:rPr lang="en-IN" dirty="0" err="1"/>
              <a:t>Sysout</a:t>
            </a:r>
            <a:r>
              <a:rPr lang="en-IN" dirty="0"/>
              <a:t>("Selected:" +</a:t>
            </a:r>
            <a:r>
              <a:rPr lang="en-IN" dirty="0" err="1"/>
              <a:t>e.getActionCommand</a:t>
            </a:r>
            <a:r>
              <a:rPr lang="en-IN" dirty="0"/>
              <a:t>());</a:t>
            </a:r>
          </a:p>
          <a:p>
            <a:pPr marL="0" indent="0">
              <a:buNone/>
            </a:pPr>
            <a:r>
              <a:rPr lang="en-IN" dirty="0"/>
              <a:t>}</a:t>
            </a:r>
          </a:p>
          <a:p>
            <a:pPr marL="0" indent="0">
              <a:buNone/>
            </a:pPr>
            <a:r>
              <a:rPr lang="en-IN" dirty="0"/>
              <a:t>};</a:t>
            </a:r>
          </a:p>
        </p:txBody>
      </p:sp>
    </p:spTree>
    <p:extLst>
      <p:ext uri="{BB962C8B-B14F-4D97-AF65-F5344CB8AC3E}">
        <p14:creationId xmlns:p14="http://schemas.microsoft.com/office/powerpoint/2010/main" val="413807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254B-B443-92BE-AF86-2FFDA79B3A0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75BF122-58ED-7E7B-B837-B355FD4541C2}"/>
              </a:ext>
            </a:extLst>
          </p:cNvPr>
          <p:cNvSpPr>
            <a:spLocks noGrp="1"/>
          </p:cNvSpPr>
          <p:nvPr>
            <p:ph idx="1"/>
          </p:nvPr>
        </p:nvSpPr>
        <p:spPr>
          <a:xfrm>
            <a:off x="71120" y="101600"/>
            <a:ext cx="12049760" cy="6614160"/>
          </a:xfrm>
        </p:spPr>
        <p:txBody>
          <a:bodyPr>
            <a:normAutofit fontScale="70000" lnSpcReduction="20000"/>
          </a:bodyPr>
          <a:lstStyle/>
          <a:p>
            <a:pPr marL="0" indent="0">
              <a:buNone/>
            </a:pPr>
            <a:endParaRPr lang="en-IN" dirty="0"/>
          </a:p>
          <a:p>
            <a:pPr marL="0" indent="0">
              <a:buNone/>
            </a:pPr>
            <a:r>
              <a:rPr lang="en-IN" dirty="0"/>
              <a:t>public void </a:t>
            </a:r>
            <a:r>
              <a:rPr lang="en-IN" dirty="0" err="1"/>
              <a:t>componentAdded</a:t>
            </a:r>
            <a:r>
              <a:rPr lang="en-IN" dirty="0"/>
              <a:t>(</a:t>
            </a:r>
            <a:r>
              <a:rPr lang="en-IN" dirty="0" err="1"/>
              <a:t>ContainerEvent</a:t>
            </a:r>
            <a:r>
              <a:rPr lang="en-IN" dirty="0"/>
              <a:t> e)</a:t>
            </a:r>
          </a:p>
          <a:p>
            <a:pPr marL="0" indent="0">
              <a:buNone/>
            </a:pPr>
            <a:r>
              <a:rPr lang="en-IN" dirty="0"/>
              <a:t>{</a:t>
            </a:r>
          </a:p>
          <a:p>
            <a:pPr marL="0" indent="0">
              <a:buNone/>
            </a:pPr>
            <a:r>
              <a:rPr lang="en-IN" dirty="0"/>
              <a:t>Component c=</a:t>
            </a:r>
            <a:r>
              <a:rPr lang="en-IN" dirty="0" err="1"/>
              <a:t>e.getChild</a:t>
            </a:r>
            <a:r>
              <a:rPr lang="en-IN" dirty="0"/>
              <a:t>();</a:t>
            </a:r>
          </a:p>
          <a:p>
            <a:pPr marL="0" indent="0">
              <a:buNone/>
            </a:pPr>
            <a:r>
              <a:rPr lang="en-IN" dirty="0"/>
              <a:t>if(c </a:t>
            </a:r>
            <a:r>
              <a:rPr lang="en-IN" dirty="0" err="1"/>
              <a:t>instanceof</a:t>
            </a:r>
            <a:r>
              <a:rPr lang="en-IN" dirty="0"/>
              <a:t> </a:t>
            </a:r>
            <a:r>
              <a:rPr lang="en-IN" dirty="0" err="1"/>
              <a:t>JButton</a:t>
            </a:r>
            <a:r>
              <a:rPr lang="en-IN" dirty="0"/>
              <a:t>)</a:t>
            </a:r>
          </a:p>
          <a:p>
            <a:pPr marL="0" indent="0">
              <a:buNone/>
            </a:pPr>
            <a:r>
              <a:rPr lang="en-IN" dirty="0" err="1"/>
              <a:t>JButton</a:t>
            </a:r>
            <a:r>
              <a:rPr lang="en-IN" dirty="0"/>
              <a:t> b=(</a:t>
            </a:r>
            <a:r>
              <a:rPr lang="en-IN" dirty="0" err="1"/>
              <a:t>JButton</a:t>
            </a:r>
            <a:r>
              <a:rPr lang="en-IN" dirty="0"/>
              <a:t>)c;</a:t>
            </a:r>
          </a:p>
          <a:p>
            <a:pPr marL="0" indent="0">
              <a:buNone/>
            </a:pPr>
            <a:r>
              <a:rPr lang="en-IN" dirty="0" err="1"/>
              <a:t>b.addActionListener</a:t>
            </a:r>
            <a:r>
              <a:rPr lang="en-IN" dirty="0"/>
              <a:t>(listener);</a:t>
            </a:r>
          </a:p>
          <a:p>
            <a:pPr marL="0" indent="0">
              <a:buNone/>
            </a:pPr>
            <a:r>
              <a:rPr lang="en-IN" dirty="0"/>
              <a:t>}</a:t>
            </a:r>
          </a:p>
          <a:p>
            <a:pPr marL="0" indent="0">
              <a:buNone/>
            </a:pPr>
            <a:r>
              <a:rPr lang="en-IN" dirty="0"/>
              <a:t>}</a:t>
            </a:r>
          </a:p>
          <a:p>
            <a:pPr marL="0" indent="0">
              <a:buNone/>
            </a:pPr>
            <a:r>
              <a:rPr lang="en-IN" dirty="0"/>
              <a:t>public void </a:t>
            </a:r>
            <a:r>
              <a:rPr lang="en-IN" dirty="0" err="1"/>
              <a:t>componentRemoved</a:t>
            </a:r>
            <a:r>
              <a:rPr lang="en-IN" dirty="0"/>
              <a:t>(</a:t>
            </a:r>
            <a:r>
              <a:rPr lang="en-IN" dirty="0" err="1"/>
              <a:t>ContainerEvent</a:t>
            </a:r>
            <a:r>
              <a:rPr lang="en-IN" dirty="0"/>
              <a:t> e)</a:t>
            </a:r>
          </a:p>
          <a:p>
            <a:pPr marL="0" indent="0">
              <a:buNone/>
            </a:pPr>
            <a:r>
              <a:rPr lang="en-IN" dirty="0"/>
              <a:t>{</a:t>
            </a:r>
          </a:p>
          <a:p>
            <a:pPr marL="0" indent="0">
              <a:buNone/>
            </a:pPr>
            <a:r>
              <a:rPr lang="en-IN" dirty="0"/>
              <a:t>Component c=</a:t>
            </a:r>
            <a:r>
              <a:rPr lang="en-IN" dirty="0" err="1"/>
              <a:t>e.getChild</a:t>
            </a:r>
            <a:r>
              <a:rPr lang="en-IN" dirty="0"/>
              <a:t>();</a:t>
            </a:r>
          </a:p>
          <a:p>
            <a:pPr marL="0" indent="0">
              <a:buNone/>
            </a:pPr>
            <a:r>
              <a:rPr lang="en-IN" dirty="0"/>
              <a:t>if(</a:t>
            </a:r>
            <a:r>
              <a:rPr lang="en-IN" dirty="0" err="1"/>
              <a:t>c.instanceof</a:t>
            </a:r>
            <a:r>
              <a:rPr lang="en-IN" dirty="0"/>
              <a:t> </a:t>
            </a:r>
            <a:r>
              <a:rPr lang="en-IN" dirty="0" err="1"/>
              <a:t>JButton</a:t>
            </a:r>
            <a:r>
              <a:rPr lang="en-IN" dirty="0"/>
              <a:t>)</a:t>
            </a:r>
          </a:p>
          <a:p>
            <a:pPr marL="0" indent="0">
              <a:buNone/>
            </a:pPr>
            <a:r>
              <a:rPr lang="en-IN" dirty="0"/>
              <a:t>{</a:t>
            </a:r>
          </a:p>
          <a:p>
            <a:pPr marL="0" indent="0">
              <a:buNone/>
            </a:pPr>
            <a:r>
              <a:rPr lang="en-IN" dirty="0" err="1"/>
              <a:t>JButton</a:t>
            </a:r>
            <a:r>
              <a:rPr lang="en-IN" dirty="0"/>
              <a:t> b=(</a:t>
            </a:r>
            <a:r>
              <a:rPr lang="en-IN" dirty="0" err="1"/>
              <a:t>JButton</a:t>
            </a:r>
            <a:r>
              <a:rPr lang="en-IN" dirty="0"/>
              <a:t>)c;</a:t>
            </a:r>
          </a:p>
          <a:p>
            <a:pPr marL="0" indent="0">
              <a:buNone/>
            </a:pPr>
            <a:r>
              <a:rPr lang="en-IN" dirty="0" err="1"/>
              <a:t>b.removeActionListener</a:t>
            </a:r>
            <a:r>
              <a:rPr lang="en-IN" dirty="0"/>
              <a:t>(listener);</a:t>
            </a:r>
          </a:p>
          <a:p>
            <a:pPr marL="0" indent="0">
              <a:buNone/>
            </a:pPr>
            <a:r>
              <a:rPr lang="en-IN" dirty="0"/>
              <a:t>}</a:t>
            </a:r>
          </a:p>
          <a:p>
            <a:pPr marL="0" indent="0">
              <a:buNone/>
            </a:pPr>
            <a:r>
              <a:rPr lang="en-IN" dirty="0"/>
              <a:t>}</a:t>
            </a:r>
          </a:p>
          <a:p>
            <a:pPr marL="0" indent="0">
              <a:buNone/>
            </a:pPr>
            <a:r>
              <a:rPr lang="en-IN" dirty="0"/>
              <a:t>};</a:t>
            </a:r>
          </a:p>
        </p:txBody>
      </p:sp>
    </p:spTree>
    <p:extLst>
      <p:ext uri="{BB962C8B-B14F-4D97-AF65-F5344CB8AC3E}">
        <p14:creationId xmlns:p14="http://schemas.microsoft.com/office/powerpoint/2010/main" val="891854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1F83-A023-D076-1F4B-27E45772BB6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1453B7F-169E-806A-AFAC-082949DE3E4D}"/>
              </a:ext>
            </a:extLst>
          </p:cNvPr>
          <p:cNvSpPr>
            <a:spLocks noGrp="1"/>
          </p:cNvSpPr>
          <p:nvPr>
            <p:ph idx="1"/>
          </p:nvPr>
        </p:nvSpPr>
        <p:spPr>
          <a:xfrm>
            <a:off x="142240" y="223520"/>
            <a:ext cx="11765280" cy="6380480"/>
          </a:xfrm>
        </p:spPr>
        <p:txBody>
          <a:bodyPr/>
          <a:lstStyle/>
          <a:p>
            <a:pPr marL="0" indent="0">
              <a:buNone/>
            </a:pPr>
            <a:endParaRPr lang="en-IN" dirty="0"/>
          </a:p>
          <a:p>
            <a:pPr marL="0" indent="0">
              <a:buNone/>
            </a:pPr>
            <a:r>
              <a:rPr lang="en-IN" dirty="0" err="1"/>
              <a:t>contentPane.addContainerListener</a:t>
            </a:r>
            <a:r>
              <a:rPr lang="en-IN" dirty="0"/>
              <a:t>(</a:t>
            </a:r>
            <a:r>
              <a:rPr lang="en-IN" dirty="0" err="1"/>
              <a:t>cont</a:t>
            </a:r>
            <a:r>
              <a:rPr lang="en-IN" dirty="0"/>
              <a:t>);</a:t>
            </a:r>
          </a:p>
          <a:p>
            <a:pPr marL="0" indent="0">
              <a:buNone/>
            </a:pPr>
            <a:r>
              <a:rPr lang="en-IN" dirty="0" err="1"/>
              <a:t>contentPane.setLayout</a:t>
            </a:r>
            <a:r>
              <a:rPr lang="en-IN" dirty="0"/>
              <a:t>(new </a:t>
            </a:r>
            <a:r>
              <a:rPr lang="en-IN" dirty="0" err="1"/>
              <a:t>GridLayout</a:t>
            </a:r>
            <a:r>
              <a:rPr lang="en-IN" dirty="0"/>
              <a:t>(3,2));</a:t>
            </a:r>
          </a:p>
          <a:p>
            <a:pPr marL="0" indent="0">
              <a:buNone/>
            </a:pPr>
            <a:r>
              <a:rPr lang="en-IN" dirty="0" err="1"/>
              <a:t>contentPane.add</a:t>
            </a:r>
            <a:r>
              <a:rPr lang="en-IN" dirty="0"/>
              <a:t>(new </a:t>
            </a:r>
            <a:r>
              <a:rPr lang="en-IN" dirty="0" err="1"/>
              <a:t>JButton</a:t>
            </a:r>
            <a:r>
              <a:rPr lang="en-IN" dirty="0"/>
              <a:t>("First"));</a:t>
            </a:r>
          </a:p>
          <a:p>
            <a:pPr marL="0" indent="0">
              <a:buNone/>
            </a:pPr>
            <a:r>
              <a:rPr lang="en-IN" dirty="0" err="1"/>
              <a:t>contentPane.add</a:t>
            </a:r>
            <a:r>
              <a:rPr lang="en-IN" dirty="0"/>
              <a:t>(new </a:t>
            </a:r>
            <a:r>
              <a:rPr lang="en-IN" dirty="0" err="1"/>
              <a:t>JButton</a:t>
            </a:r>
            <a:r>
              <a:rPr lang="en-IN" dirty="0"/>
              <a:t>("Second"));</a:t>
            </a:r>
          </a:p>
          <a:p>
            <a:pPr marL="0" indent="0">
              <a:buNone/>
            </a:pPr>
            <a:r>
              <a:rPr lang="en-IN" dirty="0" err="1"/>
              <a:t>contentPane.add</a:t>
            </a:r>
            <a:r>
              <a:rPr lang="en-IN" dirty="0"/>
              <a:t>(new </a:t>
            </a:r>
            <a:r>
              <a:rPr lang="en-IN" dirty="0" err="1"/>
              <a:t>JButton</a:t>
            </a:r>
            <a:r>
              <a:rPr lang="en-IN" dirty="0"/>
              <a:t>("Third"));</a:t>
            </a:r>
          </a:p>
          <a:p>
            <a:pPr marL="0" indent="0">
              <a:buNone/>
            </a:pPr>
            <a:r>
              <a:rPr lang="en-IN" dirty="0" err="1"/>
              <a:t>contentPane.add</a:t>
            </a:r>
            <a:r>
              <a:rPr lang="en-IN" dirty="0"/>
              <a:t>(new </a:t>
            </a:r>
            <a:r>
              <a:rPr lang="en-IN" dirty="0" err="1"/>
              <a:t>JButton</a:t>
            </a:r>
            <a:r>
              <a:rPr lang="en-IN" dirty="0"/>
              <a:t>("Fourth"));</a:t>
            </a:r>
          </a:p>
          <a:p>
            <a:pPr marL="0" indent="0">
              <a:buNone/>
            </a:pPr>
            <a:r>
              <a:rPr lang="en-IN" dirty="0" err="1"/>
              <a:t>contentPane.add</a:t>
            </a:r>
            <a:r>
              <a:rPr lang="en-IN" dirty="0"/>
              <a:t>(new </a:t>
            </a:r>
            <a:r>
              <a:rPr lang="en-IN" dirty="0" err="1"/>
              <a:t>JButton</a:t>
            </a:r>
            <a:r>
              <a:rPr lang="en-IN" dirty="0"/>
              <a:t>("Fifth"));</a:t>
            </a:r>
          </a:p>
          <a:p>
            <a:pPr marL="0" indent="0">
              <a:buNone/>
            </a:pPr>
            <a:r>
              <a:rPr lang="en-IN" dirty="0" err="1"/>
              <a:t>frame.setSize</a:t>
            </a:r>
            <a:r>
              <a:rPr lang="en-IN" dirty="0"/>
              <a:t>(300,200);</a:t>
            </a:r>
          </a:p>
          <a:p>
            <a:pPr marL="0" indent="0">
              <a:buNone/>
            </a:pPr>
            <a:r>
              <a:rPr lang="en-IN" dirty="0" err="1"/>
              <a:t>frame.show</a:t>
            </a:r>
            <a:r>
              <a:rPr lang="en-IN" dirty="0"/>
              <a:t>();</a:t>
            </a:r>
          </a:p>
          <a:p>
            <a:pPr marL="0" indent="0">
              <a:buNone/>
            </a:pPr>
            <a:r>
              <a:rPr lang="en-IN" dirty="0"/>
              <a:t>}</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937690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BA3E-3BE0-92D6-9F6B-4A9DCE1ABF90}"/>
              </a:ext>
            </a:extLst>
          </p:cNvPr>
          <p:cNvSpPr>
            <a:spLocks noGrp="1"/>
          </p:cNvSpPr>
          <p:nvPr>
            <p:ph type="title"/>
          </p:nvPr>
        </p:nvSpPr>
        <p:spPr/>
        <p:txBody>
          <a:bodyPr/>
          <a:lstStyle/>
          <a:p>
            <a:endParaRPr lang="en-IN"/>
          </a:p>
        </p:txBody>
      </p:sp>
      <p:pic>
        <p:nvPicPr>
          <p:cNvPr id="1026" name="Picture 2" descr="45&#10; ">
            <a:extLst>
              <a:ext uri="{FF2B5EF4-FFF2-40B4-BE49-F238E27FC236}">
                <a16:creationId xmlns:a16="http://schemas.microsoft.com/office/drawing/2014/main" id="{406DFEBB-1EDF-A468-8A53-5AD039BEF0B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520" b="12590"/>
          <a:stretch/>
        </p:blipFill>
        <p:spPr bwMode="auto">
          <a:xfrm>
            <a:off x="2184400" y="2092960"/>
            <a:ext cx="686816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17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B923-343F-33CD-707A-F0FB15D6904E}"/>
              </a:ext>
            </a:extLst>
          </p:cNvPr>
          <p:cNvSpPr>
            <a:spLocks noGrp="1"/>
          </p:cNvSpPr>
          <p:nvPr>
            <p:ph type="title"/>
          </p:nvPr>
        </p:nvSpPr>
        <p:spPr>
          <a:xfrm>
            <a:off x="838200" y="1"/>
            <a:ext cx="10515600" cy="833119"/>
          </a:xfrm>
        </p:spPr>
        <p:txBody>
          <a:bodyPr>
            <a:noAutofit/>
          </a:bodyPr>
          <a:lstStyle/>
          <a:p>
            <a:pPr algn="ctr"/>
            <a:r>
              <a:rPr lang="en-IN" sz="7200" b="1" dirty="0">
                <a:latin typeface="Times New Roman" panose="02020603050405020304" pitchFamily="18" charset="0"/>
                <a:cs typeface="Times New Roman" panose="02020603050405020304" pitchFamily="18" charset="0"/>
              </a:rPr>
              <a:t>FOCUSEVENT CLASS</a:t>
            </a:r>
          </a:p>
        </p:txBody>
      </p:sp>
      <p:sp>
        <p:nvSpPr>
          <p:cNvPr id="3" name="Content Placeholder 2">
            <a:extLst>
              <a:ext uri="{FF2B5EF4-FFF2-40B4-BE49-F238E27FC236}">
                <a16:creationId xmlns:a16="http://schemas.microsoft.com/office/drawing/2014/main" id="{1ABA4AA5-90B9-31E2-E7AE-8BE140E9BB8D}"/>
              </a:ext>
            </a:extLst>
          </p:cNvPr>
          <p:cNvSpPr>
            <a:spLocks noGrp="1"/>
          </p:cNvSpPr>
          <p:nvPr>
            <p:ph idx="1"/>
          </p:nvPr>
        </p:nvSpPr>
        <p:spPr>
          <a:xfrm>
            <a:off x="233680" y="833120"/>
            <a:ext cx="11734800" cy="5709920"/>
          </a:xfrm>
        </p:spPr>
        <p:txBody>
          <a:bodyPr>
            <a:normAutofit/>
          </a:bodyPr>
          <a:lstStyle/>
          <a:p>
            <a:pPr>
              <a:lnSpc>
                <a:spcPct val="100000"/>
              </a:lnSpc>
            </a:pPr>
            <a:r>
              <a:rPr lang="en-IN" sz="2400" dirty="0">
                <a:latin typeface="Times New Roman" panose="02020603050405020304" pitchFamily="18" charset="0"/>
                <a:cs typeface="Times New Roman" panose="02020603050405020304" pitchFamily="18" charset="0"/>
              </a:rPr>
              <a:t>A low level event which indicates that a Component has gained or lost the input focus.</a:t>
            </a:r>
          </a:p>
          <a:p>
            <a:pPr>
              <a:lnSpc>
                <a:spcPct val="100000"/>
              </a:lnSpc>
            </a:pPr>
            <a:r>
              <a:rPr lang="en-IN" sz="2400" dirty="0">
                <a:latin typeface="Times New Roman" panose="02020603050405020304" pitchFamily="18" charset="0"/>
                <a:cs typeface="Times New Roman" panose="02020603050405020304" pitchFamily="18" charset="0"/>
              </a:rPr>
              <a:t>This class has following constants.</a:t>
            </a:r>
          </a:p>
          <a:p>
            <a:pPr>
              <a:lnSpc>
                <a:spcPct val="100000"/>
              </a:lnSpc>
            </a:pPr>
            <a:r>
              <a:rPr lang="en-IN" sz="2400" b="1" dirty="0">
                <a:latin typeface="Times New Roman" panose="02020603050405020304" pitchFamily="18" charset="0"/>
                <a:cs typeface="Times New Roman" panose="02020603050405020304" pitchFamily="18" charset="0"/>
              </a:rPr>
              <a:t>public static final int FOCUS_GAINED: </a:t>
            </a:r>
            <a:r>
              <a:rPr lang="en-IN" sz="2400" dirty="0">
                <a:latin typeface="Times New Roman" panose="02020603050405020304" pitchFamily="18" charset="0"/>
                <a:cs typeface="Times New Roman" panose="02020603050405020304" pitchFamily="18" charset="0"/>
              </a:rPr>
              <a:t>This event indicates that the Component is now the focus owner.</a:t>
            </a:r>
          </a:p>
          <a:p>
            <a:pPr>
              <a:lnSpc>
                <a:spcPct val="100000"/>
              </a:lnSpc>
            </a:pPr>
            <a:r>
              <a:rPr lang="en-IN" sz="2400" b="1" dirty="0">
                <a:latin typeface="Times New Roman" panose="02020603050405020304" pitchFamily="18" charset="0"/>
                <a:cs typeface="Times New Roman" panose="02020603050405020304" pitchFamily="18" charset="0"/>
              </a:rPr>
              <a:t>public static final int FOCUS_LOST: </a:t>
            </a:r>
            <a:r>
              <a:rPr lang="en-IN" sz="2400" dirty="0">
                <a:latin typeface="Times New Roman" panose="02020603050405020304" pitchFamily="18" charset="0"/>
                <a:cs typeface="Times New Roman" panose="02020603050405020304" pitchFamily="18" charset="0"/>
              </a:rPr>
              <a:t>This event indicates that the Component is no longer the focus event.</a:t>
            </a:r>
          </a:p>
          <a:p>
            <a:pPr marL="0" indent="0">
              <a:lnSpc>
                <a:spcPct val="100000"/>
              </a:lnSpc>
              <a:buNone/>
            </a:pPr>
            <a:endParaRPr lang="en-IN" sz="2400" dirty="0">
              <a:latin typeface="Times New Roman" panose="02020603050405020304" pitchFamily="18" charset="0"/>
              <a:cs typeface="Times New Roman" panose="02020603050405020304" pitchFamily="18" charset="0"/>
            </a:endParaRPr>
          </a:p>
          <a:p>
            <a:pPr marL="0" indent="0">
              <a:lnSpc>
                <a:spcPct val="100000"/>
              </a:lnSpc>
              <a:buNone/>
            </a:pPr>
            <a:r>
              <a:rPr lang="en-IN" sz="2400" b="1" u="sng" dirty="0">
                <a:latin typeface="Times New Roman" panose="02020603050405020304" pitchFamily="18" charset="0"/>
                <a:cs typeface="Times New Roman" panose="02020603050405020304" pitchFamily="18" charset="0"/>
              </a:rPr>
              <a:t>CONSTRUCTORS</a:t>
            </a:r>
          </a:p>
          <a:p>
            <a:pPr>
              <a:lnSpc>
                <a:spcPct val="100000"/>
              </a:lnSpc>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 public </a:t>
            </a:r>
            <a:r>
              <a:rPr lang="en-IN" sz="2400" b="1" dirty="0" err="1">
                <a:latin typeface="Times New Roman" panose="02020603050405020304" pitchFamily="18" charset="0"/>
                <a:cs typeface="Times New Roman" panose="02020603050405020304" pitchFamily="18" charset="0"/>
              </a:rPr>
              <a:t>FocusEvent</a:t>
            </a:r>
            <a:r>
              <a:rPr lang="en-IN" sz="2400" b="1" dirty="0">
                <a:latin typeface="Times New Roman" panose="02020603050405020304" pitchFamily="18" charset="0"/>
                <a:cs typeface="Times New Roman" panose="02020603050405020304" pitchFamily="18" charset="0"/>
              </a:rPr>
              <a:t>(Component source, int id, Boolean temporary, Component opposite)</a:t>
            </a:r>
          </a:p>
          <a:p>
            <a:pPr>
              <a:lnSpc>
                <a:spcPct val="100000"/>
              </a:lnSpc>
            </a:pPr>
            <a:r>
              <a:rPr lang="en-IN" sz="2400" b="1" dirty="0">
                <a:latin typeface="Times New Roman" panose="02020603050405020304" pitchFamily="18" charset="0"/>
                <a:cs typeface="Times New Roman" panose="02020603050405020304" pitchFamily="18" charset="0"/>
              </a:rPr>
              <a:t>Source: </a:t>
            </a:r>
            <a:r>
              <a:rPr lang="en-IN" sz="2400" dirty="0">
                <a:latin typeface="Times New Roman" panose="02020603050405020304" pitchFamily="18" charset="0"/>
                <a:cs typeface="Times New Roman" panose="02020603050405020304" pitchFamily="18" charset="0"/>
              </a:rPr>
              <a:t>the Component that originated the event.</a:t>
            </a:r>
          </a:p>
          <a:p>
            <a:pPr>
              <a:lnSpc>
                <a:spcPct val="100000"/>
              </a:lnSpc>
            </a:pPr>
            <a:r>
              <a:rPr lang="en-IN" sz="2400" b="1" dirty="0">
                <a:latin typeface="Times New Roman" panose="02020603050405020304" pitchFamily="18" charset="0"/>
                <a:cs typeface="Times New Roman" panose="02020603050405020304" pitchFamily="18" charset="0"/>
              </a:rPr>
              <a:t>Id: </a:t>
            </a:r>
            <a:r>
              <a:rPr lang="en-IN" sz="2400" dirty="0">
                <a:latin typeface="Times New Roman" panose="02020603050405020304" pitchFamily="18" charset="0"/>
                <a:cs typeface="Times New Roman" panose="02020603050405020304" pitchFamily="18" charset="0"/>
              </a:rPr>
              <a:t>FOCUS_GAINED or FOCUS_LOST</a:t>
            </a:r>
            <a:endParaRPr lang="en-IN" sz="2400" b="1" dirty="0">
              <a:latin typeface="Times New Roman" panose="02020603050405020304" pitchFamily="18" charset="0"/>
              <a:cs typeface="Times New Roman" panose="02020603050405020304" pitchFamily="18" charset="0"/>
            </a:endParaRPr>
          </a:p>
          <a:p>
            <a:pPr marL="0" indent="0">
              <a:buNone/>
            </a:pP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900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C221-FE2E-EDC6-FEE3-2B3E4F6BA08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4A95348C-0A0B-7D4C-9C84-D0C9653AC825}"/>
              </a:ext>
            </a:extLst>
          </p:cNvPr>
          <p:cNvSpPr>
            <a:spLocks noGrp="1"/>
          </p:cNvSpPr>
          <p:nvPr>
            <p:ph idx="1"/>
          </p:nvPr>
        </p:nvSpPr>
        <p:spPr>
          <a:xfrm>
            <a:off x="91440" y="172720"/>
            <a:ext cx="11765280" cy="6482080"/>
          </a:xfrm>
        </p:spPr>
        <p:txBody>
          <a:bodyPr>
            <a:normAutofit/>
          </a:bodyPr>
          <a:lstStyle/>
          <a:p>
            <a:r>
              <a:rPr lang="en-IN" sz="2400" b="1" dirty="0">
                <a:latin typeface="Times New Roman" panose="02020603050405020304" pitchFamily="18" charset="0"/>
                <a:cs typeface="Times New Roman" panose="02020603050405020304" pitchFamily="18" charset="0"/>
              </a:rPr>
              <a:t>Temporary: </a:t>
            </a:r>
            <a:r>
              <a:rPr lang="en-IN" sz="2400" dirty="0">
                <a:latin typeface="Times New Roman" panose="02020603050405020304" pitchFamily="18" charset="0"/>
                <a:cs typeface="Times New Roman" panose="02020603050405020304" pitchFamily="18" charset="0"/>
              </a:rPr>
              <a:t>true if the focus change is temporary; false otherwise</a:t>
            </a:r>
          </a:p>
          <a:p>
            <a:r>
              <a:rPr lang="en-IN" sz="2400" b="1" dirty="0">
                <a:latin typeface="Times New Roman" panose="02020603050405020304" pitchFamily="18" charset="0"/>
                <a:cs typeface="Times New Roman" panose="02020603050405020304" pitchFamily="18" charset="0"/>
              </a:rPr>
              <a:t>Opposite: </a:t>
            </a:r>
            <a:r>
              <a:rPr lang="en-IN" sz="2400" dirty="0">
                <a:latin typeface="Times New Roman" panose="02020603050405020304" pitchFamily="18" charset="0"/>
                <a:cs typeface="Times New Roman" panose="02020603050405020304" pitchFamily="18" charset="0"/>
              </a:rPr>
              <a:t>the other Component involved in the focus change or null</a:t>
            </a:r>
          </a:p>
          <a:p>
            <a:endParaRPr lang="en-I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FocusEvent</a:t>
            </a:r>
            <a:r>
              <a:rPr lang="en-IN" sz="2400" b="1" dirty="0">
                <a:latin typeface="Times New Roman" panose="02020603050405020304" pitchFamily="18" charset="0"/>
                <a:cs typeface="Times New Roman" panose="02020603050405020304" pitchFamily="18" charset="0"/>
              </a:rPr>
              <a:t>(Component source, int id, Boolean temporary)</a:t>
            </a:r>
          </a:p>
          <a:p>
            <a:r>
              <a:rPr lang="en-IN" sz="2400" b="1" dirty="0">
                <a:latin typeface="Times New Roman" panose="02020603050405020304" pitchFamily="18" charset="0"/>
                <a:cs typeface="Times New Roman" panose="02020603050405020304" pitchFamily="18" charset="0"/>
              </a:rPr>
              <a:t>Id: </a:t>
            </a:r>
            <a:r>
              <a:rPr lang="en-IN" sz="2400" dirty="0">
                <a:latin typeface="Times New Roman" panose="02020603050405020304" pitchFamily="18" charset="0"/>
                <a:cs typeface="Times New Roman" panose="02020603050405020304" pitchFamily="18" charset="0"/>
              </a:rPr>
              <a:t>an integer indicating the type of event</a:t>
            </a:r>
          </a:p>
          <a:p>
            <a:r>
              <a:rPr lang="en-IN" sz="2400" b="1" dirty="0">
                <a:latin typeface="Times New Roman" panose="02020603050405020304" pitchFamily="18" charset="0"/>
                <a:cs typeface="Times New Roman" panose="02020603050405020304" pitchFamily="18" charset="0"/>
              </a:rPr>
              <a:t>Temporary: </a:t>
            </a:r>
            <a:r>
              <a:rPr lang="en-IN" sz="2400" dirty="0">
                <a:latin typeface="Times New Roman" panose="02020603050405020304" pitchFamily="18" charset="0"/>
                <a:cs typeface="Times New Roman" panose="02020603050405020304" pitchFamily="18" charset="0"/>
              </a:rPr>
              <a:t>true if the focus change is temporary; otherwise false</a:t>
            </a:r>
          </a:p>
          <a:p>
            <a:pPr>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FocusEvent</a:t>
            </a:r>
            <a:r>
              <a:rPr lang="en-IN" sz="2400" b="1" dirty="0">
                <a:latin typeface="Times New Roman" panose="02020603050405020304" pitchFamily="18" charset="0"/>
                <a:cs typeface="Times New Roman" panose="02020603050405020304" pitchFamily="18" charset="0"/>
              </a:rPr>
              <a:t>(Component source, int id)</a:t>
            </a:r>
          </a:p>
          <a:p>
            <a:pPr>
              <a:buFont typeface="Wingdings" panose="05000000000000000000" pitchFamily="2" charset="2"/>
              <a:buChar char="q"/>
            </a:pPr>
            <a:endParaRPr lang="en-IN" sz="2400" b="1" dirty="0">
              <a:latin typeface="Times New Roman" panose="02020603050405020304" pitchFamily="18" charset="0"/>
              <a:cs typeface="Times New Roman" panose="02020603050405020304" pitchFamily="18" charset="0"/>
            </a:endParaRPr>
          </a:p>
          <a:p>
            <a:pPr marL="0" indent="0">
              <a:buNone/>
            </a:pPr>
            <a:r>
              <a:rPr lang="en-IN" sz="2400" b="1" u="sng" dirty="0">
                <a:latin typeface="Times New Roman" panose="02020603050405020304" pitchFamily="18" charset="0"/>
                <a:cs typeface="Times New Roman" panose="02020603050405020304" pitchFamily="18" charset="0"/>
              </a:rPr>
              <a:t>Methods</a:t>
            </a:r>
          </a:p>
          <a:p>
            <a:pPr>
              <a:buFont typeface="Wingdings" panose="05000000000000000000" pitchFamily="2" charset="2"/>
              <a:buChar char="v"/>
            </a:pPr>
            <a:r>
              <a:rPr lang="en-IN" sz="2400" b="1" dirty="0">
                <a:latin typeface="Times New Roman" panose="02020603050405020304" pitchFamily="18" charset="0"/>
                <a:cs typeface="Times New Roman" panose="02020603050405020304" pitchFamily="18" charset="0"/>
              </a:rPr>
              <a:t>public Boolean </a:t>
            </a:r>
            <a:r>
              <a:rPr lang="en-IN" sz="2400" b="1" dirty="0" err="1">
                <a:latin typeface="Times New Roman" panose="02020603050405020304" pitchFamily="18" charset="0"/>
                <a:cs typeface="Times New Roman" panose="02020603050405020304" pitchFamily="18" charset="0"/>
              </a:rPr>
              <a:t>isTemporary</a:t>
            </a:r>
            <a:r>
              <a:rPr lang="en-IN" sz="2400" b="1" dirty="0">
                <a:latin typeface="Times New Roman" panose="02020603050405020304" pitchFamily="18" charset="0"/>
                <a:cs typeface="Times New Roman" panose="02020603050405020304" pitchFamily="18" charset="0"/>
              </a:rPr>
              <a:t>()</a:t>
            </a:r>
          </a:p>
          <a:p>
            <a:r>
              <a:rPr lang="en-IN" sz="2400" dirty="0">
                <a:latin typeface="Times New Roman" panose="02020603050405020304" pitchFamily="18" charset="0"/>
                <a:cs typeface="Times New Roman" panose="02020603050405020304" pitchFamily="18" charset="0"/>
              </a:rPr>
              <a:t>Identifies the focus change event as temporary or permanent</a:t>
            </a:r>
          </a:p>
          <a:p>
            <a:r>
              <a:rPr lang="en-IN" sz="2400" b="1" dirty="0">
                <a:latin typeface="Times New Roman" panose="02020603050405020304" pitchFamily="18" charset="0"/>
                <a:cs typeface="Times New Roman" panose="02020603050405020304" pitchFamily="18" charset="0"/>
              </a:rPr>
              <a:t>Returns: </a:t>
            </a:r>
            <a:r>
              <a:rPr lang="en-IN" sz="2400" dirty="0">
                <a:latin typeface="Times New Roman" panose="02020603050405020304" pitchFamily="18" charset="0"/>
                <a:cs typeface="Times New Roman" panose="02020603050405020304" pitchFamily="18" charset="0"/>
              </a:rPr>
              <a:t>true If the focus change is temporary; false otherwise</a:t>
            </a:r>
          </a:p>
          <a:p>
            <a:pPr>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public Component </a:t>
            </a:r>
            <a:r>
              <a:rPr lang="en-IN" sz="2400" b="1" dirty="0" err="1">
                <a:latin typeface="Times New Roman" panose="02020603050405020304" pitchFamily="18" charset="0"/>
                <a:cs typeface="Times New Roman" panose="02020603050405020304" pitchFamily="18" charset="0"/>
              </a:rPr>
              <a:t>getOppositeComponent</a:t>
            </a:r>
            <a:r>
              <a:rPr lang="en-IN" sz="2400" b="1"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Returns the other Component involved in the focus change.</a:t>
            </a:r>
          </a:p>
        </p:txBody>
      </p:sp>
    </p:spTree>
    <p:extLst>
      <p:ext uri="{BB962C8B-B14F-4D97-AF65-F5344CB8AC3E}">
        <p14:creationId xmlns:p14="http://schemas.microsoft.com/office/powerpoint/2010/main" val="2960876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2328-9586-E045-83DF-C286B432F42D}"/>
              </a:ext>
            </a:extLst>
          </p:cNvPr>
          <p:cNvSpPr>
            <a:spLocks noGrp="1"/>
          </p:cNvSpPr>
          <p:nvPr>
            <p:ph type="title"/>
          </p:nvPr>
        </p:nvSpPr>
        <p:spPr>
          <a:xfrm>
            <a:off x="838200" y="1"/>
            <a:ext cx="10515600" cy="995679"/>
          </a:xfrm>
        </p:spPr>
        <p:txBody>
          <a:bodyPr>
            <a:normAutofit/>
          </a:bodyPr>
          <a:lstStyle/>
          <a:p>
            <a:pPr algn="ctr"/>
            <a:r>
              <a:rPr lang="en-IN" sz="5400" b="1" dirty="0">
                <a:latin typeface="Times New Roman" panose="02020603050405020304" pitchFamily="18" charset="0"/>
                <a:cs typeface="Times New Roman" panose="02020603050405020304" pitchFamily="18" charset="0"/>
              </a:rPr>
              <a:t>FOCUSLISTENER INTERFACE</a:t>
            </a:r>
          </a:p>
        </p:txBody>
      </p:sp>
      <p:sp>
        <p:nvSpPr>
          <p:cNvPr id="3" name="Content Placeholder 2">
            <a:extLst>
              <a:ext uri="{FF2B5EF4-FFF2-40B4-BE49-F238E27FC236}">
                <a16:creationId xmlns:a16="http://schemas.microsoft.com/office/drawing/2014/main" id="{44E40A49-AB95-8E5E-9F26-F1D1FFE52DCF}"/>
              </a:ext>
            </a:extLst>
          </p:cNvPr>
          <p:cNvSpPr>
            <a:spLocks noGrp="1"/>
          </p:cNvSpPr>
          <p:nvPr>
            <p:ph idx="1"/>
          </p:nvPr>
        </p:nvSpPr>
        <p:spPr>
          <a:xfrm>
            <a:off x="0" y="812800"/>
            <a:ext cx="12090400" cy="5963920"/>
          </a:xfrm>
        </p:spPr>
        <p:txBody>
          <a:bodyPr>
            <a:normAutofit/>
          </a:bodyPr>
          <a:lstStyle/>
          <a:p>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focusGained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FocusEvent</a:t>
            </a:r>
            <a:r>
              <a:rPr lang="en-IN" sz="2400" b="1" dirty="0">
                <a:latin typeface="Times New Roman" panose="02020603050405020304" pitchFamily="18" charset="0"/>
                <a:cs typeface="Times New Roman" panose="02020603050405020304" pitchFamily="18" charset="0"/>
              </a:rPr>
              <a:t> e)</a:t>
            </a:r>
          </a:p>
          <a:p>
            <a:pPr marL="0" indent="0">
              <a:buNone/>
            </a:pPr>
            <a:r>
              <a:rPr lang="en-IN" sz="2400" dirty="0">
                <a:latin typeface="Times New Roman" panose="02020603050405020304" pitchFamily="18" charset="0"/>
                <a:cs typeface="Times New Roman" panose="02020603050405020304" pitchFamily="18" charset="0"/>
              </a:rPr>
              <a:t>Invoked when a component gains the keyboard focus</a:t>
            </a:r>
          </a:p>
          <a:p>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focusLost</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FocusEvent</a:t>
            </a:r>
            <a:r>
              <a:rPr lang="en-IN" sz="2400" b="1" dirty="0">
                <a:latin typeface="Times New Roman" panose="02020603050405020304" pitchFamily="18" charset="0"/>
                <a:cs typeface="Times New Roman" panose="02020603050405020304" pitchFamily="18" charset="0"/>
              </a:rPr>
              <a:t> e)</a:t>
            </a:r>
          </a:p>
          <a:p>
            <a:pPr marL="0" indent="0">
              <a:buNone/>
            </a:pPr>
            <a:r>
              <a:rPr lang="en-IN" sz="2400" dirty="0">
                <a:latin typeface="Times New Roman" panose="02020603050405020304" pitchFamily="18" charset="0"/>
                <a:cs typeface="Times New Roman" panose="02020603050405020304" pitchFamily="18" charset="0"/>
              </a:rPr>
              <a:t>Invoked when a component loses the keyboard focus</a:t>
            </a:r>
          </a:p>
          <a:p>
            <a:pPr marL="0" indent="0">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java.awt</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java.awt.event</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import </a:t>
            </a:r>
            <a:r>
              <a:rPr lang="en-IN" sz="2400" dirty="0" err="1">
                <a:latin typeface="Times New Roman" panose="02020603050405020304" pitchFamily="18" charset="0"/>
                <a:cs typeface="Times New Roman" panose="02020603050405020304" pitchFamily="18" charset="0"/>
              </a:rPr>
              <a:t>javax.swing</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public </a:t>
            </a:r>
            <a:r>
              <a:rPr lang="en-IN" sz="2400" dirty="0" err="1">
                <a:latin typeface="Times New Roman" panose="02020603050405020304" pitchFamily="18" charset="0"/>
                <a:cs typeface="Times New Roman" panose="02020603050405020304" pitchFamily="18" charset="0"/>
              </a:rPr>
              <a:t>clas</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FocusListenerExample</a:t>
            </a:r>
            <a:r>
              <a:rPr lang="en-IN" sz="2400" dirty="0">
                <a:latin typeface="Times New Roman" panose="02020603050405020304" pitchFamily="18" charset="0"/>
                <a:cs typeface="Times New Roman" panose="02020603050405020304" pitchFamily="18" charset="0"/>
              </a:rPr>
              <a:t> extends </a:t>
            </a:r>
            <a:r>
              <a:rPr lang="en-IN" sz="2400" dirty="0" err="1">
                <a:latin typeface="Times New Roman" panose="02020603050405020304" pitchFamily="18" charset="0"/>
                <a:cs typeface="Times New Roman" panose="02020603050405020304" pitchFamily="18" charset="0"/>
              </a:rPr>
              <a:t>Jframe</a:t>
            </a:r>
            <a:r>
              <a:rPr lang="en-IN" sz="2400" dirty="0">
                <a:latin typeface="Times New Roman" panose="02020603050405020304" pitchFamily="18" charset="0"/>
                <a:cs typeface="Times New Roman" panose="02020603050405020304" pitchFamily="18" charset="0"/>
              </a:rPr>
              <a:t> implements </a:t>
            </a:r>
            <a:r>
              <a:rPr lang="en-IN" sz="2400" dirty="0" err="1">
                <a:latin typeface="Times New Roman" panose="02020603050405020304" pitchFamily="18" charset="0"/>
                <a:cs typeface="Times New Roman" panose="02020603050405020304" pitchFamily="18" charset="0"/>
              </a:rPr>
              <a:t>FocusListener</a:t>
            </a:r>
            <a:endParaRPr lang="en-IN" sz="2400" dirty="0">
              <a:latin typeface="Times New Roman" panose="02020603050405020304" pitchFamily="18" charset="0"/>
              <a:cs typeface="Times New Roman" panose="02020603050405020304" pitchFamily="18" charset="0"/>
            </a:endParaRP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Button b1,b2;</a:t>
            </a:r>
          </a:p>
          <a:p>
            <a:pPr marL="0" indent="0">
              <a:buNone/>
            </a:pPr>
            <a:r>
              <a:rPr lang="en-IN" sz="2400" dirty="0">
                <a:latin typeface="Times New Roman" panose="02020603050405020304" pitchFamily="18" charset="0"/>
                <a:cs typeface="Times New Roman" panose="02020603050405020304" pitchFamily="18" charset="0"/>
              </a:rPr>
              <a:t>public </a:t>
            </a:r>
            <a:r>
              <a:rPr lang="en-IN" sz="2400" dirty="0" err="1">
                <a:latin typeface="Times New Roman" panose="02020603050405020304" pitchFamily="18" charset="0"/>
                <a:cs typeface="Times New Roman" panose="02020603050405020304" pitchFamily="18" charset="0"/>
              </a:rPr>
              <a:t>FocusListenerExample</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b1=new Button(“First”);</a:t>
            </a:r>
          </a:p>
        </p:txBody>
      </p:sp>
    </p:spTree>
    <p:extLst>
      <p:ext uri="{BB962C8B-B14F-4D97-AF65-F5344CB8AC3E}">
        <p14:creationId xmlns:p14="http://schemas.microsoft.com/office/powerpoint/2010/main" val="1739852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BD70-34BC-5923-B0D2-1309F18CE4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90C3868-648E-4DD5-A126-73D436B987F6}"/>
              </a:ext>
            </a:extLst>
          </p:cNvPr>
          <p:cNvSpPr>
            <a:spLocks noGrp="1"/>
          </p:cNvSpPr>
          <p:nvPr>
            <p:ph idx="1"/>
          </p:nvPr>
        </p:nvSpPr>
        <p:spPr>
          <a:xfrm>
            <a:off x="172720" y="142240"/>
            <a:ext cx="11866880" cy="6543040"/>
          </a:xfrm>
        </p:spPr>
        <p:txBody>
          <a:bodyPr>
            <a:normAutofit fontScale="77500" lnSpcReduction="20000"/>
          </a:bodyPr>
          <a:lstStyle/>
          <a:p>
            <a:pPr marL="0" indent="0">
              <a:buNone/>
            </a:pPr>
            <a:r>
              <a:rPr lang="en-IN" dirty="0"/>
              <a:t>b2=new Button("Second");</a:t>
            </a:r>
          </a:p>
          <a:p>
            <a:pPr marL="0" indent="0">
              <a:buNone/>
            </a:pPr>
            <a:r>
              <a:rPr lang="en-IN" dirty="0"/>
              <a:t>add(b1,BorderLayout.SOUTH);</a:t>
            </a:r>
          </a:p>
          <a:p>
            <a:pPr marL="0" indent="0">
              <a:buNone/>
            </a:pPr>
            <a:r>
              <a:rPr lang="en-IN" dirty="0"/>
              <a:t>add(b2.BorderLayout.NORTH);</a:t>
            </a:r>
          </a:p>
          <a:p>
            <a:pPr marL="0" indent="0">
              <a:buNone/>
            </a:pPr>
            <a:r>
              <a:rPr lang="en-IN" dirty="0"/>
              <a:t>b1.addFocusListener(this);</a:t>
            </a:r>
          </a:p>
          <a:p>
            <a:pPr marL="0" indent="0">
              <a:buNone/>
            </a:pPr>
            <a:r>
              <a:rPr lang="en-IN" dirty="0"/>
              <a:t>b2.addFocusListener(this);</a:t>
            </a:r>
          </a:p>
          <a:p>
            <a:pPr marL="0" indent="0">
              <a:buNone/>
            </a:pPr>
            <a:r>
              <a:rPr lang="en-IN" dirty="0" err="1"/>
              <a:t>setSize</a:t>
            </a:r>
            <a:r>
              <a:rPr lang="en-IN" dirty="0"/>
              <a:t>(200,200);</a:t>
            </a:r>
          </a:p>
          <a:p>
            <a:pPr marL="0" indent="0">
              <a:buNone/>
            </a:pPr>
            <a:r>
              <a:rPr lang="en-IN" dirty="0" err="1"/>
              <a:t>setDefaultCloseOperations</a:t>
            </a:r>
            <a:r>
              <a:rPr lang="en-IN" dirty="0"/>
              <a:t>(</a:t>
            </a:r>
            <a:r>
              <a:rPr lang="en-IN" dirty="0" err="1"/>
              <a:t>JFrame.EXIT_ON_CLOSE</a:t>
            </a:r>
            <a:r>
              <a:rPr lang="en-IN" dirty="0"/>
              <a:t>);</a:t>
            </a:r>
          </a:p>
          <a:p>
            <a:pPr marL="0" indent="0">
              <a:buNone/>
            </a:pPr>
            <a:r>
              <a:rPr lang="en-IN" dirty="0" err="1"/>
              <a:t>setVisible</a:t>
            </a:r>
            <a:r>
              <a:rPr lang="en-IN" dirty="0"/>
              <a:t>(true);</a:t>
            </a:r>
          </a:p>
          <a:p>
            <a:pPr marL="0" indent="0">
              <a:buNone/>
            </a:pPr>
            <a:r>
              <a:rPr lang="en-IN" dirty="0"/>
              <a:t>}</a:t>
            </a:r>
          </a:p>
          <a:p>
            <a:pPr marL="0" indent="0">
              <a:buNone/>
            </a:pPr>
            <a:r>
              <a:rPr lang="en-IN" dirty="0"/>
              <a:t>public void </a:t>
            </a:r>
            <a:r>
              <a:rPr lang="en-IN" dirty="0" err="1"/>
              <a:t>focusGained</a:t>
            </a:r>
            <a:r>
              <a:rPr lang="en-IN" dirty="0"/>
              <a:t>(</a:t>
            </a:r>
            <a:r>
              <a:rPr lang="en-IN" dirty="0" err="1"/>
              <a:t>FocusEvent</a:t>
            </a:r>
            <a:r>
              <a:rPr lang="en-IN" dirty="0"/>
              <a:t> </a:t>
            </a:r>
            <a:r>
              <a:rPr lang="en-IN" dirty="0" err="1"/>
              <a:t>fe</a:t>
            </a:r>
            <a:r>
              <a:rPr lang="en-IN" dirty="0"/>
              <a:t>) //method of </a:t>
            </a:r>
            <a:r>
              <a:rPr lang="en-IN" dirty="0" err="1"/>
              <a:t>focuslistener</a:t>
            </a:r>
            <a:endParaRPr lang="en-IN" dirty="0"/>
          </a:p>
          <a:p>
            <a:pPr marL="0" indent="0">
              <a:buNone/>
            </a:pPr>
            <a:r>
              <a:rPr lang="en-IN" dirty="0"/>
              <a:t>{</a:t>
            </a:r>
          </a:p>
          <a:p>
            <a:pPr marL="0" indent="0">
              <a:buNone/>
            </a:pPr>
            <a:r>
              <a:rPr lang="en-IN" dirty="0"/>
              <a:t>if(</a:t>
            </a:r>
            <a:r>
              <a:rPr lang="en-IN" dirty="0" err="1"/>
              <a:t>fe.getSourc</a:t>
            </a:r>
            <a:r>
              <a:rPr lang="en-IN" dirty="0"/>
              <a:t>()==b1)</a:t>
            </a:r>
          </a:p>
          <a:p>
            <a:pPr marL="0" indent="0">
              <a:buNone/>
            </a:pPr>
            <a:r>
              <a:rPr lang="en-IN" dirty="0" err="1"/>
              <a:t>Sysout</a:t>
            </a:r>
            <a:r>
              <a:rPr lang="en-IN" dirty="0"/>
              <a:t>(b1.getLabel()+"gained");</a:t>
            </a:r>
          </a:p>
          <a:p>
            <a:pPr marL="0" indent="0">
              <a:buNone/>
            </a:pPr>
            <a:r>
              <a:rPr lang="en-IN" dirty="0"/>
              <a:t>if(</a:t>
            </a:r>
            <a:r>
              <a:rPr lang="en-IN" dirty="0" err="1"/>
              <a:t>fe.getSource</a:t>
            </a:r>
            <a:r>
              <a:rPr lang="en-IN" dirty="0"/>
              <a:t>()==b2)</a:t>
            </a:r>
          </a:p>
          <a:p>
            <a:pPr marL="0" indent="0">
              <a:buNone/>
            </a:pPr>
            <a:r>
              <a:rPr lang="en-IN" dirty="0" err="1"/>
              <a:t>Sysout</a:t>
            </a:r>
            <a:r>
              <a:rPr lang="en-IN" dirty="0"/>
              <a:t>(b2.getLabel()+"gained");</a:t>
            </a:r>
          </a:p>
          <a:p>
            <a:pPr marL="0" indent="0">
              <a:buNone/>
            </a:pPr>
            <a:r>
              <a:rPr lang="en-IN" dirty="0"/>
              <a:t>if(</a:t>
            </a:r>
            <a:r>
              <a:rPr lang="en-IN" dirty="0" err="1"/>
              <a:t>fe.isTemporary</a:t>
            </a:r>
            <a:r>
              <a:rPr lang="en-IN" dirty="0"/>
              <a:t>())</a:t>
            </a:r>
          </a:p>
          <a:p>
            <a:pPr marL="0" indent="0">
              <a:buNone/>
            </a:pPr>
            <a:r>
              <a:rPr lang="en-IN" dirty="0" err="1"/>
              <a:t>Sysout</a:t>
            </a:r>
            <a:r>
              <a:rPr lang="en-IN" dirty="0"/>
              <a:t>("Temporary Focus");</a:t>
            </a:r>
          </a:p>
          <a:p>
            <a:pPr marL="0" indent="0">
              <a:buNone/>
            </a:pPr>
            <a:r>
              <a:rPr lang="en-IN" dirty="0"/>
              <a:t>}</a:t>
            </a:r>
          </a:p>
          <a:p>
            <a:pPr marL="0" indent="0">
              <a:buNone/>
            </a:pPr>
            <a:endParaRPr lang="en-IN" dirty="0"/>
          </a:p>
        </p:txBody>
      </p:sp>
    </p:spTree>
    <p:extLst>
      <p:ext uri="{BB962C8B-B14F-4D97-AF65-F5344CB8AC3E}">
        <p14:creationId xmlns:p14="http://schemas.microsoft.com/office/powerpoint/2010/main" val="461957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F9A4-D7EB-1F58-EBE5-152575E9C53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2E1D4D4-3021-1D37-8C8F-E0AB1FD2C906}"/>
              </a:ext>
            </a:extLst>
          </p:cNvPr>
          <p:cNvSpPr>
            <a:spLocks noGrp="1"/>
          </p:cNvSpPr>
          <p:nvPr>
            <p:ph idx="1"/>
          </p:nvPr>
        </p:nvSpPr>
        <p:spPr>
          <a:xfrm>
            <a:off x="295275" y="1343024"/>
            <a:ext cx="11715749" cy="5438775"/>
          </a:xfrm>
        </p:spPr>
        <p:txBody>
          <a:bodyPr/>
          <a:lstStyle/>
          <a:p>
            <a:pPr algn="just">
              <a:lnSpc>
                <a:spcPct val="150000"/>
              </a:lnSpc>
            </a:pPr>
            <a:r>
              <a:rPr lang="en-IN" dirty="0" err="1">
                <a:latin typeface="Times New Roman" panose="02020603050405020304" pitchFamily="18" charset="0"/>
                <a:cs typeface="Times New Roman" panose="02020603050405020304" pitchFamily="18" charset="0"/>
              </a:rPr>
              <a:t>EventObject</a:t>
            </a:r>
            <a:r>
              <a:rPr lang="en-IN" dirty="0">
                <a:latin typeface="Times New Roman" panose="02020603050405020304" pitchFamily="18" charset="0"/>
                <a:cs typeface="Times New Roman" panose="02020603050405020304" pitchFamily="18" charset="0"/>
              </a:rPr>
              <a:t> contains two methods:</a:t>
            </a:r>
          </a:p>
          <a:p>
            <a:pPr algn="just">
              <a:lnSpc>
                <a:spcPct val="150000"/>
              </a:lnSpc>
            </a:pPr>
            <a:r>
              <a:rPr lang="en-IN" b="1" dirty="0" err="1">
                <a:latin typeface="Times New Roman" panose="02020603050405020304" pitchFamily="18" charset="0"/>
                <a:cs typeface="Times New Roman" panose="02020603050405020304" pitchFamily="18" charset="0"/>
              </a:rPr>
              <a:t>getSource</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and </a:t>
            </a:r>
            <a:r>
              <a:rPr lang="en-IN" b="1" dirty="0" err="1">
                <a:latin typeface="Times New Roman" panose="02020603050405020304" pitchFamily="18" charset="0"/>
                <a:cs typeface="Times New Roman" panose="02020603050405020304" pitchFamily="18" charset="0"/>
              </a:rPr>
              <a:t>toString</a:t>
            </a:r>
            <a:r>
              <a:rPr lang="en-IN" b="1" dirty="0">
                <a:latin typeface="Times New Roman" panose="02020603050405020304" pitchFamily="18" charset="0"/>
                <a:cs typeface="Times New Roman" panose="02020603050405020304" pitchFamily="18" charset="0"/>
              </a:rPr>
              <a:t>()</a:t>
            </a:r>
          </a:p>
          <a:p>
            <a:pPr algn="just">
              <a:lnSpc>
                <a:spcPct val="150000"/>
              </a:lnSpc>
            </a:pPr>
            <a:r>
              <a:rPr lang="en-IN" dirty="0">
                <a:latin typeface="Times New Roman" panose="02020603050405020304" pitchFamily="18" charset="0"/>
                <a:cs typeface="Times New Roman" panose="02020603050405020304" pitchFamily="18" charset="0"/>
              </a:rPr>
              <a:t>The </a:t>
            </a:r>
            <a:r>
              <a:rPr lang="en-IN" dirty="0" err="1">
                <a:latin typeface="Times New Roman" panose="02020603050405020304" pitchFamily="18" charset="0"/>
                <a:cs typeface="Times New Roman" panose="02020603050405020304" pitchFamily="18" charset="0"/>
              </a:rPr>
              <a:t>getSource</a:t>
            </a:r>
            <a:r>
              <a:rPr lang="en-IN" dirty="0">
                <a:latin typeface="Times New Roman" panose="02020603050405020304" pitchFamily="18" charset="0"/>
                <a:cs typeface="Times New Roman" panose="02020603050405020304" pitchFamily="18" charset="0"/>
              </a:rPr>
              <a:t>() method returns the source of event.</a:t>
            </a:r>
          </a:p>
          <a:p>
            <a:pPr algn="just">
              <a:lnSpc>
                <a:spcPct val="150000"/>
              </a:lnSpc>
            </a:pPr>
            <a:r>
              <a:rPr lang="en-IN" dirty="0">
                <a:latin typeface="Times New Roman" panose="02020603050405020304" pitchFamily="18" charset="0"/>
                <a:cs typeface="Times New Roman" panose="02020603050405020304" pitchFamily="18" charset="0"/>
              </a:rPr>
              <a:t>Object </a:t>
            </a:r>
            <a:r>
              <a:rPr lang="en-IN" dirty="0" err="1">
                <a:latin typeface="Times New Roman" panose="02020603050405020304" pitchFamily="18" charset="0"/>
                <a:cs typeface="Times New Roman" panose="02020603050405020304" pitchFamily="18" charset="0"/>
              </a:rPr>
              <a:t>getSource</a:t>
            </a:r>
            <a:r>
              <a:rPr lang="en-IN" dirty="0">
                <a:latin typeface="Times New Roman" panose="02020603050405020304" pitchFamily="18" charset="0"/>
                <a:cs typeface="Times New Roman" panose="02020603050405020304" pitchFamily="18" charset="0"/>
              </a:rPr>
              <a:t>()</a:t>
            </a:r>
          </a:p>
          <a:p>
            <a:pPr algn="just">
              <a:lnSpc>
                <a:spcPct val="150000"/>
              </a:lnSpc>
            </a:pPr>
            <a:r>
              <a:rPr lang="en-IN" dirty="0">
                <a:latin typeface="Times New Roman" panose="02020603050405020304" pitchFamily="18" charset="0"/>
                <a:cs typeface="Times New Roman" panose="02020603050405020304" pitchFamily="18" charset="0"/>
              </a:rPr>
              <a:t>And </a:t>
            </a:r>
            <a:r>
              <a:rPr lang="en-IN" dirty="0" err="1">
                <a:latin typeface="Times New Roman" panose="02020603050405020304" pitchFamily="18" charset="0"/>
                <a:cs typeface="Times New Roman" panose="02020603050405020304" pitchFamily="18" charset="0"/>
              </a:rPr>
              <a:t>toString</a:t>
            </a:r>
            <a:r>
              <a:rPr lang="en-IN" dirty="0">
                <a:latin typeface="Times New Roman" panose="02020603050405020304" pitchFamily="18" charset="0"/>
                <a:cs typeface="Times New Roman" panose="02020603050405020304" pitchFamily="18" charset="0"/>
              </a:rPr>
              <a:t>() method returns the string equivalent of event.</a:t>
            </a:r>
          </a:p>
          <a:p>
            <a:pPr algn="just">
              <a:lnSpc>
                <a:spcPct val="150000"/>
              </a:lnSpc>
            </a:pPr>
            <a:r>
              <a:rPr lang="en-IN" dirty="0">
                <a:latin typeface="Times New Roman" panose="02020603050405020304" pitchFamily="18" charset="0"/>
                <a:cs typeface="Times New Roman" panose="02020603050405020304" pitchFamily="18" charset="0"/>
              </a:rPr>
              <a:t>The class </a:t>
            </a:r>
            <a:r>
              <a:rPr lang="en-IN" b="1" dirty="0" err="1">
                <a:latin typeface="Times New Roman" panose="02020603050405020304" pitchFamily="18" charset="0"/>
                <a:cs typeface="Times New Roman" panose="02020603050405020304" pitchFamily="18" charset="0"/>
              </a:rPr>
              <a:t>AWTEvent</a:t>
            </a:r>
            <a:r>
              <a:rPr lang="en-IN" dirty="0">
                <a:latin typeface="Times New Roman" panose="02020603050405020304" pitchFamily="18" charset="0"/>
                <a:cs typeface="Times New Roman" panose="02020603050405020304" pitchFamily="18" charset="0"/>
              </a:rPr>
              <a:t>, defined within the </a:t>
            </a:r>
            <a:r>
              <a:rPr lang="en-IN" dirty="0" err="1">
                <a:latin typeface="Times New Roman" panose="02020603050405020304" pitchFamily="18" charset="0"/>
                <a:cs typeface="Times New Roman" panose="02020603050405020304" pitchFamily="18" charset="0"/>
              </a:rPr>
              <a:t>java.awt</a:t>
            </a:r>
            <a:r>
              <a:rPr lang="en-IN" dirty="0">
                <a:latin typeface="Times New Roman" panose="02020603050405020304" pitchFamily="18" charset="0"/>
                <a:cs typeface="Times New Roman" panose="02020603050405020304" pitchFamily="18" charset="0"/>
              </a:rPr>
              <a:t> package, is a subclass of </a:t>
            </a:r>
            <a:r>
              <a:rPr lang="en-IN" dirty="0" err="1">
                <a:latin typeface="Times New Roman" panose="02020603050405020304" pitchFamily="18" charset="0"/>
                <a:cs typeface="Times New Roman" panose="02020603050405020304" pitchFamily="18" charset="0"/>
              </a:rPr>
              <a:t>EventObject</a:t>
            </a:r>
            <a:r>
              <a:rPr lang="en-IN" dirty="0">
                <a:latin typeface="Times New Roman" panose="02020603050405020304" pitchFamily="18" charset="0"/>
                <a:cs typeface="Times New Roman" panose="02020603050405020304" pitchFamily="18" charset="0"/>
              </a:rPr>
              <a:t>.</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216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CCD61-F677-5BA2-78A6-55F12315E6E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398E129-3499-CB6D-A797-AA43BCD4E0E0}"/>
              </a:ext>
            </a:extLst>
          </p:cNvPr>
          <p:cNvSpPr>
            <a:spLocks noGrp="1"/>
          </p:cNvSpPr>
          <p:nvPr>
            <p:ph idx="1"/>
          </p:nvPr>
        </p:nvSpPr>
        <p:spPr>
          <a:xfrm>
            <a:off x="91440" y="172720"/>
            <a:ext cx="11968480" cy="6502400"/>
          </a:xfrm>
        </p:spPr>
        <p:txBody>
          <a:bodyPr/>
          <a:lstStyle/>
          <a:p>
            <a:pPr marL="0" indent="0">
              <a:buNone/>
            </a:pPr>
            <a:endParaRPr lang="en-IN" dirty="0"/>
          </a:p>
          <a:p>
            <a:pPr marL="0" indent="0">
              <a:buNone/>
            </a:pPr>
            <a:r>
              <a:rPr lang="en-IN" dirty="0"/>
              <a:t>public void </a:t>
            </a:r>
            <a:r>
              <a:rPr lang="en-IN" dirty="0" err="1"/>
              <a:t>focusLost</a:t>
            </a:r>
            <a:r>
              <a:rPr lang="en-IN" dirty="0"/>
              <a:t>(</a:t>
            </a:r>
            <a:r>
              <a:rPr lang="en-IN" dirty="0" err="1"/>
              <a:t>FocusEvent</a:t>
            </a:r>
            <a:r>
              <a:rPr lang="en-IN" dirty="0"/>
              <a:t> </a:t>
            </a:r>
            <a:r>
              <a:rPr lang="en-IN" dirty="0" err="1"/>
              <a:t>fe</a:t>
            </a:r>
            <a:r>
              <a:rPr lang="en-IN" dirty="0"/>
              <a:t>)     //in </a:t>
            </a:r>
            <a:r>
              <a:rPr lang="en-IN" dirty="0" err="1"/>
              <a:t>focusevent</a:t>
            </a:r>
            <a:r>
              <a:rPr lang="en-IN" dirty="0"/>
              <a:t> "</a:t>
            </a:r>
            <a:r>
              <a:rPr lang="en-IN" dirty="0" err="1"/>
              <a:t>getID</a:t>
            </a:r>
            <a:r>
              <a:rPr lang="en-IN" dirty="0"/>
              <a:t>()" is a method</a:t>
            </a:r>
          </a:p>
          <a:p>
            <a:pPr marL="0" indent="0">
              <a:buNone/>
            </a:pPr>
            <a:r>
              <a:rPr lang="en-IN" dirty="0"/>
              <a:t>{</a:t>
            </a:r>
          </a:p>
          <a:p>
            <a:pPr marL="0" indent="0">
              <a:buNone/>
            </a:pPr>
            <a:r>
              <a:rPr lang="en-IN" dirty="0"/>
              <a:t>if(</a:t>
            </a:r>
            <a:r>
              <a:rPr lang="en-IN" dirty="0" err="1"/>
              <a:t>fe.getSource</a:t>
            </a:r>
            <a:r>
              <a:rPr lang="en-IN" dirty="0"/>
              <a:t>()==b1)</a:t>
            </a:r>
          </a:p>
          <a:p>
            <a:pPr marL="0" indent="0">
              <a:buNone/>
            </a:pPr>
            <a:r>
              <a:rPr lang="en-IN" dirty="0" err="1"/>
              <a:t>Sysout</a:t>
            </a:r>
            <a:r>
              <a:rPr lang="en-IN" dirty="0"/>
              <a:t>(b1.getLabel()+"lost");</a:t>
            </a:r>
          </a:p>
          <a:p>
            <a:pPr marL="0" indent="0">
              <a:buNone/>
            </a:pPr>
            <a:r>
              <a:rPr lang="en-IN" dirty="0"/>
              <a:t>if(</a:t>
            </a:r>
            <a:r>
              <a:rPr lang="en-IN" dirty="0" err="1"/>
              <a:t>fe.getSource</a:t>
            </a:r>
            <a:r>
              <a:rPr lang="en-IN" dirty="0"/>
              <a:t>()==b2)</a:t>
            </a:r>
          </a:p>
          <a:p>
            <a:pPr marL="0" indent="0">
              <a:buNone/>
            </a:pPr>
            <a:r>
              <a:rPr lang="en-IN" dirty="0" err="1"/>
              <a:t>Sysout</a:t>
            </a:r>
            <a:r>
              <a:rPr lang="en-IN" dirty="0"/>
              <a:t>(b2.getLabel()+"lost");</a:t>
            </a:r>
          </a:p>
          <a:p>
            <a:pPr marL="0" indent="0">
              <a:buNone/>
            </a:pPr>
            <a:r>
              <a:rPr lang="en-IN" dirty="0"/>
              <a:t>}</a:t>
            </a:r>
          </a:p>
          <a:p>
            <a:pPr marL="0" indent="0">
              <a:buNone/>
            </a:pPr>
            <a:r>
              <a:rPr lang="en-IN" dirty="0"/>
              <a:t>public static void main(String </a:t>
            </a:r>
            <a:r>
              <a:rPr lang="en-IN" dirty="0" err="1"/>
              <a:t>args</a:t>
            </a:r>
            <a:r>
              <a:rPr lang="en-IN" dirty="0"/>
              <a:t>[])</a:t>
            </a:r>
          </a:p>
          <a:p>
            <a:pPr marL="0" indent="0">
              <a:buNone/>
            </a:pPr>
            <a:r>
              <a:rPr lang="en-IN" dirty="0"/>
              <a:t>{</a:t>
            </a:r>
          </a:p>
          <a:p>
            <a:pPr marL="0" indent="0">
              <a:buNone/>
            </a:pPr>
            <a:r>
              <a:rPr lang="en-IN" dirty="0"/>
              <a:t>new </a:t>
            </a:r>
            <a:r>
              <a:rPr lang="en-IN" dirty="0" err="1"/>
              <a:t>FocusListenerExample</a:t>
            </a:r>
            <a:r>
              <a:rPr lang="en-IN" dirty="0"/>
              <a:t>();</a:t>
            </a:r>
          </a:p>
          <a:p>
            <a:pPr marL="0" indent="0">
              <a:buNone/>
            </a:pPr>
            <a:r>
              <a:rPr lang="en-IN" dirty="0"/>
              <a:t>}</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1637224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09DD-A086-291B-93CE-27E8891CF14A}"/>
              </a:ext>
            </a:extLst>
          </p:cNvPr>
          <p:cNvSpPr>
            <a:spLocks noGrp="1"/>
          </p:cNvSpPr>
          <p:nvPr>
            <p:ph type="title"/>
          </p:nvPr>
        </p:nvSpPr>
        <p:spPr/>
        <p:txBody>
          <a:bodyPr/>
          <a:lstStyle/>
          <a:p>
            <a:endParaRPr lang="en-IN"/>
          </a:p>
        </p:txBody>
      </p:sp>
      <p:pic>
        <p:nvPicPr>
          <p:cNvPr id="2050" name="Picture 2" descr="53&#10; ">
            <a:extLst>
              <a:ext uri="{FF2B5EF4-FFF2-40B4-BE49-F238E27FC236}">
                <a16:creationId xmlns:a16="http://schemas.microsoft.com/office/drawing/2014/main" id="{9F0F345E-24FE-3B68-AE9A-AC81E74F5E1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887" b="10908"/>
          <a:stretch/>
        </p:blipFill>
        <p:spPr bwMode="auto">
          <a:xfrm>
            <a:off x="2702560" y="2458720"/>
            <a:ext cx="648208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9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1517-09A9-A336-2EAB-60C5D7B5649B}"/>
              </a:ext>
            </a:extLst>
          </p:cNvPr>
          <p:cNvSpPr>
            <a:spLocks noGrp="1"/>
          </p:cNvSpPr>
          <p:nvPr>
            <p:ph type="title"/>
          </p:nvPr>
        </p:nvSpPr>
        <p:spPr>
          <a:xfrm>
            <a:off x="838200" y="121921"/>
            <a:ext cx="10515600" cy="751839"/>
          </a:xfrm>
        </p:spPr>
        <p:txBody>
          <a:bodyPr>
            <a:noAutofit/>
          </a:bodyPr>
          <a:lstStyle/>
          <a:p>
            <a:pPr algn="ctr"/>
            <a:r>
              <a:rPr lang="en-IN" sz="8000" b="1" dirty="0">
                <a:latin typeface="Times New Roman" panose="02020603050405020304" pitchFamily="18" charset="0"/>
                <a:cs typeface="Times New Roman" panose="02020603050405020304" pitchFamily="18" charset="0"/>
              </a:rPr>
              <a:t>ITEMEVENT CLASS</a:t>
            </a:r>
          </a:p>
        </p:txBody>
      </p:sp>
      <p:sp>
        <p:nvSpPr>
          <p:cNvPr id="3" name="Content Placeholder 2">
            <a:extLst>
              <a:ext uri="{FF2B5EF4-FFF2-40B4-BE49-F238E27FC236}">
                <a16:creationId xmlns:a16="http://schemas.microsoft.com/office/drawing/2014/main" id="{532134A5-9A24-412E-FAD0-E5525310AD39}"/>
              </a:ext>
            </a:extLst>
          </p:cNvPr>
          <p:cNvSpPr>
            <a:spLocks noGrp="1"/>
          </p:cNvSpPr>
          <p:nvPr>
            <p:ph idx="1"/>
          </p:nvPr>
        </p:nvSpPr>
        <p:spPr>
          <a:xfrm>
            <a:off x="182880" y="1026160"/>
            <a:ext cx="11714480" cy="5709919"/>
          </a:xfrm>
        </p:spPr>
        <p:txBody>
          <a:bodyPr>
            <a:normAutofit fontScale="92500"/>
          </a:bodyPr>
          <a:lstStyle/>
          <a:p>
            <a:r>
              <a:rPr lang="en-IN" sz="2400" dirty="0">
                <a:latin typeface="Times New Roman" panose="02020603050405020304" pitchFamily="18" charset="0"/>
                <a:cs typeface="Times New Roman" panose="02020603050405020304" pitchFamily="18" charset="0"/>
              </a:rPr>
              <a:t>A semantic event which indicates that an item was selected or deselected </a:t>
            </a:r>
          </a:p>
          <a:p>
            <a:r>
              <a:rPr lang="en-IN" sz="2400" dirty="0">
                <a:latin typeface="Times New Roman" panose="02020603050405020304" pitchFamily="18" charset="0"/>
                <a:cs typeface="Times New Roman" panose="02020603050405020304" pitchFamily="18" charset="0"/>
              </a:rPr>
              <a:t>This high level event is generated by an </a:t>
            </a:r>
            <a:r>
              <a:rPr lang="en-IN" sz="2400" dirty="0" err="1">
                <a:latin typeface="Times New Roman" panose="02020603050405020304" pitchFamily="18" charset="0"/>
                <a:cs typeface="Times New Roman" panose="02020603050405020304" pitchFamily="18" charset="0"/>
              </a:rPr>
              <a:t>ItemSelectable</a:t>
            </a:r>
            <a:r>
              <a:rPr lang="en-IN" sz="2400" dirty="0">
                <a:latin typeface="Times New Roman" panose="02020603050405020304" pitchFamily="18" charset="0"/>
                <a:cs typeface="Times New Roman" panose="02020603050405020304" pitchFamily="18" charset="0"/>
              </a:rPr>
              <a:t> object (such as a List) when an item is selected or deselected by the user.</a:t>
            </a:r>
          </a:p>
          <a:p>
            <a:r>
              <a:rPr lang="en-IN" sz="2400" dirty="0">
                <a:latin typeface="Times New Roman" panose="02020603050405020304" pitchFamily="18" charset="0"/>
                <a:cs typeface="Times New Roman" panose="02020603050405020304" pitchFamily="18" charset="0"/>
              </a:rPr>
              <a:t>This class has following constants:</a:t>
            </a:r>
          </a:p>
          <a:p>
            <a:r>
              <a:rPr lang="en-IN" sz="2400" b="1" dirty="0">
                <a:latin typeface="Times New Roman" panose="02020603050405020304" pitchFamily="18" charset="0"/>
                <a:cs typeface="Times New Roman" panose="02020603050405020304" pitchFamily="18" charset="0"/>
              </a:rPr>
              <a:t>public static final int SELECTED: </a:t>
            </a:r>
            <a:r>
              <a:rPr lang="en-IN" sz="2400" dirty="0">
                <a:latin typeface="Times New Roman" panose="02020603050405020304" pitchFamily="18" charset="0"/>
                <a:cs typeface="Times New Roman" panose="02020603050405020304" pitchFamily="18" charset="0"/>
              </a:rPr>
              <a:t>This state change value indicates that an item was selected.</a:t>
            </a:r>
          </a:p>
          <a:p>
            <a:r>
              <a:rPr lang="en-IN" sz="2400" b="1" dirty="0">
                <a:latin typeface="Times New Roman" panose="02020603050405020304" pitchFamily="18" charset="0"/>
                <a:cs typeface="Times New Roman" panose="02020603050405020304" pitchFamily="18" charset="0"/>
              </a:rPr>
              <a:t>public static final int DESELECTED: </a:t>
            </a:r>
            <a:r>
              <a:rPr lang="en-IN" sz="2400" dirty="0">
                <a:latin typeface="Times New Roman" panose="02020603050405020304" pitchFamily="18" charset="0"/>
                <a:cs typeface="Times New Roman" panose="02020603050405020304" pitchFamily="18" charset="0"/>
              </a:rPr>
              <a:t>This state-change-value indicates that a selected item was deselected</a:t>
            </a:r>
          </a:p>
          <a:p>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ItemEvent</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ItemSelectable</a:t>
            </a:r>
            <a:r>
              <a:rPr lang="en-IN" sz="2400" b="1" dirty="0">
                <a:latin typeface="Times New Roman" panose="02020603050405020304" pitchFamily="18" charset="0"/>
                <a:cs typeface="Times New Roman" panose="02020603050405020304" pitchFamily="18" charset="0"/>
              </a:rPr>
              <a:t> source, int id, Object item, int </a:t>
            </a:r>
            <a:r>
              <a:rPr lang="en-IN" sz="2400" b="1" dirty="0" err="1">
                <a:latin typeface="Times New Roman" panose="02020603050405020304" pitchFamily="18" charset="0"/>
                <a:cs typeface="Times New Roman" panose="02020603050405020304" pitchFamily="18" charset="0"/>
              </a:rPr>
              <a:t>stateChange</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constructs an </a:t>
            </a:r>
            <a:r>
              <a:rPr lang="en-IN" sz="2400" dirty="0" err="1">
                <a:latin typeface="Times New Roman" panose="02020603050405020304" pitchFamily="18" charset="0"/>
                <a:cs typeface="Times New Roman" panose="02020603050405020304" pitchFamily="18" charset="0"/>
              </a:rPr>
              <a:t>ItemEvent</a:t>
            </a:r>
            <a:r>
              <a:rPr lang="en-IN" sz="2400" dirty="0">
                <a:latin typeface="Times New Roman" panose="02020603050405020304" pitchFamily="18" charset="0"/>
                <a:cs typeface="Times New Roman" panose="02020603050405020304" pitchFamily="18" charset="0"/>
              </a:rPr>
              <a:t> object</a:t>
            </a:r>
          </a:p>
          <a:p>
            <a:r>
              <a:rPr lang="en-IN" sz="2400" b="1" dirty="0">
                <a:latin typeface="Times New Roman" panose="02020603050405020304" pitchFamily="18" charset="0"/>
                <a:cs typeface="Times New Roman" panose="02020603050405020304" pitchFamily="18" charset="0"/>
              </a:rPr>
              <a:t>Parameters: </a:t>
            </a:r>
            <a:endParaRPr lang="en-IN" sz="2400"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Source: </a:t>
            </a:r>
            <a:r>
              <a:rPr lang="en-IN" sz="2400" dirty="0">
                <a:latin typeface="Times New Roman" panose="02020603050405020304" pitchFamily="18" charset="0"/>
                <a:cs typeface="Times New Roman" panose="02020603050405020304" pitchFamily="18" charset="0"/>
              </a:rPr>
              <a:t>the </a:t>
            </a:r>
            <a:r>
              <a:rPr lang="en-IN" sz="2400" dirty="0" err="1">
                <a:latin typeface="Times New Roman" panose="02020603050405020304" pitchFamily="18" charset="0"/>
                <a:cs typeface="Times New Roman" panose="02020603050405020304" pitchFamily="18" charset="0"/>
              </a:rPr>
              <a:t>ItemSelectable</a:t>
            </a:r>
            <a:r>
              <a:rPr lang="en-IN" sz="2400" dirty="0">
                <a:latin typeface="Times New Roman" panose="02020603050405020304" pitchFamily="18" charset="0"/>
                <a:cs typeface="Times New Roman" panose="02020603050405020304" pitchFamily="18" charset="0"/>
              </a:rPr>
              <a:t> object that originated the event</a:t>
            </a:r>
          </a:p>
          <a:p>
            <a:r>
              <a:rPr lang="en-IN" sz="2400" b="1" dirty="0">
                <a:latin typeface="Times New Roman" panose="02020603050405020304" pitchFamily="18" charset="0"/>
                <a:cs typeface="Times New Roman" panose="02020603050405020304" pitchFamily="18" charset="0"/>
              </a:rPr>
              <a:t>Id: </a:t>
            </a:r>
            <a:r>
              <a:rPr lang="en-IN" sz="2400" dirty="0">
                <a:latin typeface="Times New Roman" panose="02020603050405020304" pitchFamily="18" charset="0"/>
                <a:cs typeface="Times New Roman" panose="02020603050405020304" pitchFamily="18" charset="0"/>
              </a:rPr>
              <a:t>an integer that identifies the event type</a:t>
            </a:r>
          </a:p>
          <a:p>
            <a:r>
              <a:rPr lang="en-IN" sz="2400" b="1" dirty="0">
                <a:latin typeface="Times New Roman" panose="02020603050405020304" pitchFamily="18" charset="0"/>
                <a:cs typeface="Times New Roman" panose="02020603050405020304" pitchFamily="18" charset="0"/>
              </a:rPr>
              <a:t>Item: </a:t>
            </a:r>
            <a:r>
              <a:rPr lang="en-IN" sz="2400" dirty="0">
                <a:latin typeface="Times New Roman" panose="02020603050405020304" pitchFamily="18" charset="0"/>
                <a:cs typeface="Times New Roman" panose="02020603050405020304" pitchFamily="18" charset="0"/>
              </a:rPr>
              <a:t>an object-that item affected by the event</a:t>
            </a:r>
          </a:p>
          <a:p>
            <a:r>
              <a:rPr lang="en-IN" sz="2400" b="1" dirty="0" err="1">
                <a:latin typeface="Times New Roman" panose="02020603050405020304" pitchFamily="18" charset="0"/>
                <a:cs typeface="Times New Roman" panose="02020603050405020304" pitchFamily="18" charset="0"/>
              </a:rPr>
              <a:t>stateChange</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an integer that indicates whether the item was selected or deselected.</a:t>
            </a:r>
          </a:p>
        </p:txBody>
      </p:sp>
    </p:spTree>
    <p:extLst>
      <p:ext uri="{BB962C8B-B14F-4D97-AF65-F5344CB8AC3E}">
        <p14:creationId xmlns:p14="http://schemas.microsoft.com/office/powerpoint/2010/main" val="3228009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5906-E90B-3120-C782-412A800F705E}"/>
              </a:ext>
            </a:extLst>
          </p:cNvPr>
          <p:cNvSpPr>
            <a:spLocks noGrp="1"/>
          </p:cNvSpPr>
          <p:nvPr>
            <p:ph type="title"/>
          </p:nvPr>
        </p:nvSpPr>
        <p:spPr>
          <a:xfrm>
            <a:off x="838200" y="101601"/>
            <a:ext cx="10515600" cy="579436"/>
          </a:xfrm>
        </p:spPr>
        <p:txBody>
          <a:bodyPr>
            <a:normAutofit/>
          </a:bodyPr>
          <a:lstStyle/>
          <a:p>
            <a:r>
              <a:rPr lang="en-IN" sz="2400" b="1" u="sng" dirty="0">
                <a:latin typeface="Times New Roman" panose="02020603050405020304" pitchFamily="18" charset="0"/>
                <a:cs typeface="Times New Roman" panose="02020603050405020304" pitchFamily="18" charset="0"/>
              </a:rPr>
              <a:t>Methods of </a:t>
            </a:r>
            <a:r>
              <a:rPr lang="en-IN" sz="2400" b="1" u="sng" dirty="0" err="1">
                <a:latin typeface="Times New Roman" panose="02020603050405020304" pitchFamily="18" charset="0"/>
                <a:cs typeface="Times New Roman" panose="02020603050405020304" pitchFamily="18" charset="0"/>
              </a:rPr>
              <a:t>ItemEvent</a:t>
            </a:r>
            <a:r>
              <a:rPr lang="en-IN" sz="2400" b="1" u="sng" dirty="0">
                <a:latin typeface="Times New Roman" panose="02020603050405020304" pitchFamily="18" charset="0"/>
                <a:cs typeface="Times New Roman" panose="02020603050405020304" pitchFamily="18" charset="0"/>
              </a:rPr>
              <a:t> Class</a:t>
            </a:r>
          </a:p>
        </p:txBody>
      </p:sp>
      <p:sp>
        <p:nvSpPr>
          <p:cNvPr id="3" name="Content Placeholder 2">
            <a:extLst>
              <a:ext uri="{FF2B5EF4-FFF2-40B4-BE49-F238E27FC236}">
                <a16:creationId xmlns:a16="http://schemas.microsoft.com/office/drawing/2014/main" id="{0D4FE60A-34E1-DB52-AAA5-773CABE6A7CA}"/>
              </a:ext>
            </a:extLst>
          </p:cNvPr>
          <p:cNvSpPr>
            <a:spLocks noGrp="1"/>
          </p:cNvSpPr>
          <p:nvPr>
            <p:ph idx="1"/>
          </p:nvPr>
        </p:nvSpPr>
        <p:spPr>
          <a:xfrm>
            <a:off x="91440" y="681037"/>
            <a:ext cx="11958320" cy="6075362"/>
          </a:xfrm>
        </p:spPr>
        <p:txBody>
          <a:bodyPr>
            <a:normAutofit/>
          </a:bodyPr>
          <a:lstStyle/>
          <a:p>
            <a:pPr algn="just">
              <a:lnSpc>
                <a:spcPct val="150000"/>
              </a:lnSpc>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 public </a:t>
            </a:r>
            <a:r>
              <a:rPr lang="en-IN" sz="2400" b="1" dirty="0" err="1">
                <a:latin typeface="Times New Roman" panose="02020603050405020304" pitchFamily="18" charset="0"/>
                <a:cs typeface="Times New Roman" panose="02020603050405020304" pitchFamily="18" charset="0"/>
              </a:rPr>
              <a:t>ItemSelectable</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getItemSelectable</a:t>
            </a:r>
            <a:r>
              <a:rPr lang="en-IN" sz="2400" b="1" dirty="0">
                <a:latin typeface="Times New Roman" panose="02020603050405020304" pitchFamily="18" charset="0"/>
                <a:cs typeface="Times New Roman" panose="02020603050405020304" pitchFamily="18" charset="0"/>
              </a:rPr>
              <a:t>()</a:t>
            </a:r>
          </a:p>
          <a:p>
            <a:pPr algn="just">
              <a:lnSpc>
                <a:spcPct val="150000"/>
              </a:lnSpc>
            </a:pPr>
            <a:r>
              <a:rPr lang="en-IN" sz="2400" dirty="0">
                <a:latin typeface="Times New Roman" panose="02020603050405020304" pitchFamily="18" charset="0"/>
                <a:cs typeface="Times New Roman" panose="02020603050405020304" pitchFamily="18" charset="0"/>
              </a:rPr>
              <a:t>Returns the creator of the event</a:t>
            </a:r>
          </a:p>
          <a:p>
            <a:pPr algn="just">
              <a:lnSpc>
                <a:spcPct val="150000"/>
              </a:lnSpc>
            </a:pPr>
            <a:r>
              <a:rPr lang="en-IN" sz="2400" dirty="0">
                <a:latin typeface="Times New Roman" panose="02020603050405020304" pitchFamily="18" charset="0"/>
                <a:cs typeface="Times New Roman" panose="02020603050405020304" pitchFamily="18" charset="0"/>
              </a:rPr>
              <a:t>Returns the </a:t>
            </a:r>
            <a:r>
              <a:rPr lang="en-IN" sz="2400" dirty="0" err="1">
                <a:latin typeface="Times New Roman" panose="02020603050405020304" pitchFamily="18" charset="0"/>
                <a:cs typeface="Times New Roman" panose="02020603050405020304" pitchFamily="18" charset="0"/>
              </a:rPr>
              <a:t>ItemSelectable</a:t>
            </a:r>
            <a:r>
              <a:rPr lang="en-IN" sz="2400" dirty="0">
                <a:latin typeface="Times New Roman" panose="02020603050405020304" pitchFamily="18" charset="0"/>
                <a:cs typeface="Times New Roman" panose="02020603050405020304" pitchFamily="18" charset="0"/>
              </a:rPr>
              <a:t> object that originated the event</a:t>
            </a:r>
          </a:p>
          <a:p>
            <a:pPr algn="just">
              <a:lnSpc>
                <a:spcPct val="150000"/>
              </a:lnSpc>
              <a:buFont typeface="Wingdings" panose="05000000000000000000" pitchFamily="2" charset="2"/>
              <a:buChar char="q"/>
            </a:pPr>
            <a:r>
              <a:rPr lang="en-IN" sz="2400" b="1" dirty="0">
                <a:latin typeface="Times New Roman" panose="02020603050405020304" pitchFamily="18" charset="0"/>
                <a:cs typeface="Times New Roman" panose="02020603050405020304" pitchFamily="18" charset="0"/>
              </a:rPr>
              <a:t> public Object </a:t>
            </a:r>
            <a:r>
              <a:rPr lang="en-IN" sz="2400" b="1" dirty="0" err="1">
                <a:latin typeface="Times New Roman" panose="02020603050405020304" pitchFamily="18" charset="0"/>
                <a:cs typeface="Times New Roman" panose="02020603050405020304" pitchFamily="18" charset="0"/>
              </a:rPr>
              <a:t>getItem</a:t>
            </a:r>
            <a:r>
              <a:rPr lang="en-IN" sz="2400" b="1" dirty="0">
                <a:latin typeface="Times New Roman" panose="02020603050405020304" pitchFamily="18" charset="0"/>
                <a:cs typeface="Times New Roman" panose="02020603050405020304" pitchFamily="18" charset="0"/>
              </a:rPr>
              <a:t>()</a:t>
            </a:r>
          </a:p>
          <a:p>
            <a:pPr algn="just">
              <a:lnSpc>
                <a:spcPct val="150000"/>
              </a:lnSpc>
            </a:pPr>
            <a:r>
              <a:rPr lang="en-IN" sz="2400" dirty="0">
                <a:latin typeface="Times New Roman" panose="02020603050405020304" pitchFamily="18" charset="0"/>
                <a:cs typeface="Times New Roman" panose="02020603050405020304" pitchFamily="18" charset="0"/>
              </a:rPr>
              <a:t>Returns the item affected by the event.</a:t>
            </a:r>
          </a:p>
          <a:p>
            <a:pPr algn="just">
              <a:lnSpc>
                <a:spcPct val="150000"/>
              </a:lnSpc>
            </a:pPr>
            <a:r>
              <a:rPr lang="en-IN" sz="2400" dirty="0">
                <a:latin typeface="Times New Roman" panose="02020603050405020304" pitchFamily="18" charset="0"/>
                <a:cs typeface="Times New Roman" panose="02020603050405020304" pitchFamily="18" charset="0"/>
              </a:rPr>
              <a:t>Returns the item (object) that was affected by the event</a:t>
            </a:r>
          </a:p>
          <a:p>
            <a:pPr algn="just">
              <a:lnSpc>
                <a:spcPct val="150000"/>
              </a:lnSpc>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public int </a:t>
            </a:r>
            <a:r>
              <a:rPr lang="en-IN" sz="2400" b="1" dirty="0" err="1">
                <a:latin typeface="Times New Roman" panose="02020603050405020304" pitchFamily="18" charset="0"/>
                <a:cs typeface="Times New Roman" panose="02020603050405020304" pitchFamily="18" charset="0"/>
              </a:rPr>
              <a:t>getStateChange</a:t>
            </a:r>
            <a:r>
              <a:rPr lang="en-IN" sz="2400" b="1" dirty="0">
                <a:latin typeface="Times New Roman" panose="02020603050405020304" pitchFamily="18" charset="0"/>
                <a:cs typeface="Times New Roman" panose="02020603050405020304" pitchFamily="18" charset="0"/>
              </a:rPr>
              <a:t>()</a:t>
            </a:r>
          </a:p>
          <a:p>
            <a:pPr algn="just">
              <a:lnSpc>
                <a:spcPct val="150000"/>
              </a:lnSpc>
            </a:pPr>
            <a:r>
              <a:rPr lang="en-IN" sz="2400" dirty="0">
                <a:latin typeface="Times New Roman" panose="02020603050405020304" pitchFamily="18" charset="0"/>
                <a:cs typeface="Times New Roman" panose="02020603050405020304" pitchFamily="18" charset="0"/>
              </a:rPr>
              <a:t>Returns: an integer that indicates whether the item was selected or deselected</a:t>
            </a:r>
          </a:p>
        </p:txBody>
      </p:sp>
    </p:spTree>
    <p:extLst>
      <p:ext uri="{BB962C8B-B14F-4D97-AF65-F5344CB8AC3E}">
        <p14:creationId xmlns:p14="http://schemas.microsoft.com/office/powerpoint/2010/main" val="927187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017A-FA43-C8F8-D217-7ED1A265E879}"/>
              </a:ext>
            </a:extLst>
          </p:cNvPr>
          <p:cNvSpPr>
            <a:spLocks noGrp="1"/>
          </p:cNvSpPr>
          <p:nvPr>
            <p:ph type="title"/>
          </p:nvPr>
        </p:nvSpPr>
        <p:spPr>
          <a:xfrm>
            <a:off x="838200" y="91441"/>
            <a:ext cx="10515600" cy="934719"/>
          </a:xfrm>
        </p:spPr>
        <p:txBody>
          <a:bodyPr>
            <a:normAutofit/>
          </a:bodyPr>
          <a:lstStyle/>
          <a:p>
            <a:pPr algn="ctr"/>
            <a:r>
              <a:rPr lang="en-IN" sz="5400" b="1" dirty="0">
                <a:latin typeface="Times New Roman" panose="02020603050405020304" pitchFamily="18" charset="0"/>
                <a:cs typeface="Times New Roman" panose="02020603050405020304" pitchFamily="18" charset="0"/>
              </a:rPr>
              <a:t>ITEMLISTENER INTERFACE</a:t>
            </a:r>
          </a:p>
        </p:txBody>
      </p:sp>
      <p:sp>
        <p:nvSpPr>
          <p:cNvPr id="3" name="Content Placeholder 2">
            <a:extLst>
              <a:ext uri="{FF2B5EF4-FFF2-40B4-BE49-F238E27FC236}">
                <a16:creationId xmlns:a16="http://schemas.microsoft.com/office/drawing/2014/main" id="{6616195B-46CE-A365-8AEA-00BD7F42EDC0}"/>
              </a:ext>
            </a:extLst>
          </p:cNvPr>
          <p:cNvSpPr>
            <a:spLocks noGrp="1"/>
          </p:cNvSpPr>
          <p:nvPr>
            <p:ph idx="1"/>
          </p:nvPr>
        </p:nvSpPr>
        <p:spPr>
          <a:xfrm>
            <a:off x="294640" y="1026160"/>
            <a:ext cx="11704320" cy="5740399"/>
          </a:xfrm>
        </p:spPr>
        <p:txBody>
          <a:bodyPr/>
          <a:lstStyle/>
          <a:p>
            <a:r>
              <a:rPr lang="en-IN" dirty="0"/>
              <a:t>The listener interface for receiving item events</a:t>
            </a:r>
          </a:p>
          <a:p>
            <a:r>
              <a:rPr lang="en-IN" b="1" dirty="0"/>
              <a:t>void </a:t>
            </a:r>
            <a:r>
              <a:rPr lang="en-IN" b="1" dirty="0" err="1"/>
              <a:t>itemStateChanged</a:t>
            </a:r>
            <a:r>
              <a:rPr lang="en-IN" b="1" dirty="0"/>
              <a:t>(</a:t>
            </a:r>
            <a:r>
              <a:rPr lang="en-IN" b="1" dirty="0" err="1"/>
              <a:t>ItemEvent</a:t>
            </a:r>
            <a:r>
              <a:rPr lang="en-IN" b="1" dirty="0"/>
              <a:t> e)</a:t>
            </a:r>
          </a:p>
          <a:p>
            <a:r>
              <a:rPr lang="en-IN" dirty="0"/>
              <a:t>Invoked when an item has been selected or deselected by the user</a:t>
            </a:r>
          </a:p>
          <a:p>
            <a:r>
              <a:rPr lang="en-IN" dirty="0"/>
              <a:t>The code written for this method performs the operations that need to occur when an item is selected or deselected.</a:t>
            </a:r>
          </a:p>
          <a:p>
            <a:r>
              <a:rPr lang="en-IN" dirty="0"/>
              <a:t>Example:</a:t>
            </a:r>
          </a:p>
          <a:p>
            <a:pPr marL="0" indent="0">
              <a:buNone/>
            </a:pPr>
            <a:r>
              <a:rPr lang="en-IN" dirty="0"/>
              <a:t>import </a:t>
            </a:r>
            <a:r>
              <a:rPr lang="en-IN" dirty="0" err="1"/>
              <a:t>java.applet</a:t>
            </a:r>
            <a:r>
              <a:rPr lang="en-IN" dirty="0"/>
              <a:t>.*;</a:t>
            </a:r>
          </a:p>
          <a:p>
            <a:pPr marL="0" indent="0">
              <a:buNone/>
            </a:pPr>
            <a:r>
              <a:rPr lang="en-IN" dirty="0" err="1"/>
              <a:t>import.java.awt</a:t>
            </a:r>
            <a:r>
              <a:rPr lang="en-IN" dirty="0"/>
              <a:t>.*;</a:t>
            </a:r>
          </a:p>
          <a:p>
            <a:pPr marL="0" indent="0">
              <a:buNone/>
            </a:pPr>
            <a:r>
              <a:rPr lang="en-IN" dirty="0"/>
              <a:t>import </a:t>
            </a:r>
            <a:r>
              <a:rPr lang="en-IN" dirty="0" err="1"/>
              <a:t>java.awt.event</a:t>
            </a:r>
            <a:r>
              <a:rPr lang="en-IN" dirty="0"/>
              <a:t>.*;</a:t>
            </a:r>
          </a:p>
          <a:p>
            <a:pPr marL="0" indent="0">
              <a:buNone/>
            </a:pPr>
            <a:r>
              <a:rPr lang="en-IN" dirty="0"/>
              <a:t>/* &lt;applet code=“</a:t>
            </a:r>
            <a:r>
              <a:rPr lang="en-IN" dirty="0" err="1"/>
              <a:t>ItemListenerExample</a:t>
            </a:r>
            <a:r>
              <a:rPr lang="en-IN" dirty="0"/>
              <a:t>” width=200 height=200&gt;</a:t>
            </a:r>
          </a:p>
          <a:p>
            <a:pPr marL="0" indent="0">
              <a:buNone/>
            </a:pPr>
            <a:r>
              <a:rPr lang="en-IN" dirty="0"/>
              <a:t>&lt;/applet&gt; */</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2321478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9826-57E6-E134-6C74-9723BCF0541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D4D0B54-3031-1950-3242-9EE175E1F431}"/>
              </a:ext>
            </a:extLst>
          </p:cNvPr>
          <p:cNvSpPr>
            <a:spLocks noGrp="1"/>
          </p:cNvSpPr>
          <p:nvPr>
            <p:ph idx="1"/>
          </p:nvPr>
        </p:nvSpPr>
        <p:spPr>
          <a:xfrm>
            <a:off x="233680" y="182880"/>
            <a:ext cx="11684000" cy="6421120"/>
          </a:xfrm>
        </p:spPr>
        <p:txBody>
          <a:bodyPr>
            <a:normAutofit/>
          </a:bodyPr>
          <a:lstStyle/>
          <a:p>
            <a:pPr marL="0" indent="0">
              <a:buNone/>
            </a:pPr>
            <a:r>
              <a:rPr lang="en-IN" sz="2400" dirty="0">
                <a:latin typeface="Times New Roman" panose="02020603050405020304" pitchFamily="18" charset="0"/>
                <a:cs typeface="Times New Roman" panose="02020603050405020304" pitchFamily="18" charset="0"/>
              </a:rPr>
              <a:t>public class </a:t>
            </a:r>
            <a:r>
              <a:rPr lang="en-IN" sz="2400" dirty="0" err="1">
                <a:latin typeface="Times New Roman" panose="02020603050405020304" pitchFamily="18" charset="0"/>
                <a:cs typeface="Times New Roman" panose="02020603050405020304" pitchFamily="18" charset="0"/>
              </a:rPr>
              <a:t>ItemListenerExample</a:t>
            </a:r>
            <a:r>
              <a:rPr lang="en-IN" sz="2400" dirty="0">
                <a:latin typeface="Times New Roman" panose="02020603050405020304" pitchFamily="18" charset="0"/>
                <a:cs typeface="Times New Roman" panose="02020603050405020304" pitchFamily="18" charset="0"/>
              </a:rPr>
              <a:t> extends Applet implements </a:t>
            </a:r>
            <a:r>
              <a:rPr lang="en-IN" sz="2400" dirty="0" err="1">
                <a:latin typeface="Times New Roman" panose="02020603050405020304" pitchFamily="18" charset="0"/>
                <a:cs typeface="Times New Roman" panose="02020603050405020304" pitchFamily="18" charset="0"/>
              </a:rPr>
              <a:t>ItemListener</a:t>
            </a:r>
            <a:endParaRPr lang="en-IN" sz="2400" dirty="0">
              <a:latin typeface="Times New Roman" panose="02020603050405020304" pitchFamily="18" charset="0"/>
              <a:cs typeface="Times New Roman" panose="02020603050405020304" pitchFamily="18" charset="0"/>
            </a:endParaRP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Checkbox java=null;</a:t>
            </a:r>
          </a:p>
          <a:p>
            <a:pPr marL="0" indent="0">
              <a:buNone/>
            </a:pPr>
            <a:r>
              <a:rPr lang="en-IN" sz="2400" dirty="0">
                <a:latin typeface="Times New Roman" panose="02020603050405020304" pitchFamily="18" charset="0"/>
                <a:cs typeface="Times New Roman" panose="02020603050405020304" pitchFamily="18" charset="0"/>
              </a:rPr>
              <a:t>Checkbox </a:t>
            </a:r>
            <a:r>
              <a:rPr lang="en-IN" sz="2400" dirty="0" err="1">
                <a:latin typeface="Times New Roman" panose="02020603050405020304" pitchFamily="18" charset="0"/>
                <a:cs typeface="Times New Roman" panose="02020603050405020304" pitchFamily="18" charset="0"/>
              </a:rPr>
              <a:t>vb</a:t>
            </a:r>
            <a:r>
              <a:rPr lang="en-IN" sz="2400" dirty="0">
                <a:latin typeface="Times New Roman" panose="02020603050405020304" pitchFamily="18" charset="0"/>
                <a:cs typeface="Times New Roman" panose="02020603050405020304" pitchFamily="18" charset="0"/>
              </a:rPr>
              <a:t>=null;</a:t>
            </a:r>
          </a:p>
          <a:p>
            <a:pPr marL="0" indent="0">
              <a:buNone/>
            </a:pPr>
            <a:r>
              <a:rPr lang="en-IN" sz="2400" dirty="0">
                <a:latin typeface="Times New Roman" panose="02020603050405020304" pitchFamily="18" charset="0"/>
                <a:cs typeface="Times New Roman" panose="02020603050405020304" pitchFamily="18" charset="0"/>
              </a:rPr>
              <a:t>Checkbox c=null;</a:t>
            </a:r>
          </a:p>
          <a:p>
            <a:pPr marL="0" indent="0">
              <a:buNone/>
            </a:pPr>
            <a:r>
              <a:rPr lang="en-IN" sz="2400" dirty="0">
                <a:latin typeface="Times New Roman" panose="02020603050405020304" pitchFamily="18" charset="0"/>
                <a:cs typeface="Times New Roman" panose="02020603050405020304" pitchFamily="18" charset="0"/>
              </a:rPr>
              <a:t>public void </a:t>
            </a:r>
            <a:r>
              <a:rPr lang="en-IN" sz="2400" dirty="0" err="1">
                <a:latin typeface="Times New Roman" panose="02020603050405020304" pitchFamily="18" charset="0"/>
                <a:cs typeface="Times New Roman" panose="02020603050405020304" pitchFamily="18" charset="0"/>
              </a:rPr>
              <a:t>init</a:t>
            </a: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a:t>
            </a:r>
          </a:p>
          <a:p>
            <a:pPr marL="0" indent="0">
              <a:buNone/>
            </a:pPr>
            <a:r>
              <a:rPr lang="en-IN" sz="2400" dirty="0">
                <a:latin typeface="Times New Roman" panose="02020603050405020304" pitchFamily="18" charset="0"/>
                <a:cs typeface="Times New Roman" panose="02020603050405020304" pitchFamily="18" charset="0"/>
              </a:rPr>
              <a:t>java=new Checkbox("Java");</a:t>
            </a:r>
          </a:p>
          <a:p>
            <a:pPr marL="0" indent="0">
              <a:buNone/>
            </a:pPr>
            <a:r>
              <a:rPr lang="en-IN" sz="2400" dirty="0" err="1">
                <a:latin typeface="Times New Roman" panose="02020603050405020304" pitchFamily="18" charset="0"/>
                <a:cs typeface="Times New Roman" panose="02020603050405020304" pitchFamily="18" charset="0"/>
              </a:rPr>
              <a:t>vb</a:t>
            </a:r>
            <a:r>
              <a:rPr lang="en-IN" sz="2400" dirty="0">
                <a:latin typeface="Times New Roman" panose="02020603050405020304" pitchFamily="18" charset="0"/>
                <a:cs typeface="Times New Roman" panose="02020603050405020304" pitchFamily="18" charset="0"/>
              </a:rPr>
              <a:t>=new Checkbox("Java");</a:t>
            </a:r>
          </a:p>
          <a:p>
            <a:pPr marL="0" indent="0">
              <a:buNone/>
            </a:pPr>
            <a:r>
              <a:rPr lang="en-IN" sz="2400" dirty="0" err="1">
                <a:latin typeface="Times New Roman" panose="02020603050405020304" pitchFamily="18" charset="0"/>
                <a:cs typeface="Times New Roman" panose="02020603050405020304" pitchFamily="18" charset="0"/>
              </a:rPr>
              <a:t>vb</a:t>
            </a:r>
            <a:r>
              <a:rPr lang="en-IN" sz="2400" dirty="0">
                <a:latin typeface="Times New Roman" panose="02020603050405020304" pitchFamily="18" charset="0"/>
                <a:cs typeface="Times New Roman" panose="02020603050405020304" pitchFamily="18" charset="0"/>
              </a:rPr>
              <a:t>=new Checkbox("Visual Basic");</a:t>
            </a:r>
          </a:p>
          <a:p>
            <a:pPr marL="0" indent="0">
              <a:buNone/>
            </a:pPr>
            <a:r>
              <a:rPr lang="en-IN" sz="2400" dirty="0">
                <a:latin typeface="Times New Roman" panose="02020603050405020304" pitchFamily="18" charset="0"/>
                <a:cs typeface="Times New Roman" panose="02020603050405020304" pitchFamily="18" charset="0"/>
              </a:rPr>
              <a:t>c=new Checkbox("C");</a:t>
            </a:r>
          </a:p>
          <a:p>
            <a:pPr marL="0" indent="0">
              <a:buNone/>
            </a:pPr>
            <a:r>
              <a:rPr lang="it-IT" sz="2400" dirty="0">
                <a:latin typeface="Times New Roman" panose="02020603050405020304" pitchFamily="18" charset="0"/>
                <a:cs typeface="Times New Roman" panose="02020603050405020304" pitchFamily="18" charset="0"/>
              </a:rPr>
              <a:t>add(java);</a:t>
            </a:r>
          </a:p>
          <a:p>
            <a:pPr marL="0" indent="0">
              <a:buNone/>
            </a:pPr>
            <a:r>
              <a:rPr lang="it-IT" sz="2400" dirty="0">
                <a:latin typeface="Times New Roman" panose="02020603050405020304" pitchFamily="18" charset="0"/>
                <a:cs typeface="Times New Roman" panose="02020603050405020304" pitchFamily="18" charset="0"/>
              </a:rPr>
              <a:t>add(vb);</a:t>
            </a:r>
          </a:p>
          <a:p>
            <a:pPr marL="0" indent="0">
              <a:buNone/>
            </a:pPr>
            <a:r>
              <a:rPr lang="it-IT" sz="2400" dirty="0">
                <a:latin typeface="Times New Roman" panose="02020603050405020304" pitchFamily="18" charset="0"/>
                <a:cs typeface="Times New Roman" panose="02020603050405020304" pitchFamily="18" charset="0"/>
              </a:rPr>
              <a:t>add(c);</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544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1383-E1F7-D1D7-0BD0-A9AB45F1FA7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E861CFB-8EF5-72A3-4B82-ED208D46577B}"/>
              </a:ext>
            </a:extLst>
          </p:cNvPr>
          <p:cNvSpPr>
            <a:spLocks noGrp="1"/>
          </p:cNvSpPr>
          <p:nvPr>
            <p:ph idx="1"/>
          </p:nvPr>
        </p:nvSpPr>
        <p:spPr>
          <a:xfrm>
            <a:off x="203200" y="0"/>
            <a:ext cx="11836400" cy="6675120"/>
          </a:xfrm>
        </p:spPr>
        <p:txBody>
          <a:bodyPr>
            <a:normAutofit fontScale="92500" lnSpcReduction="10000"/>
          </a:bodyPr>
          <a:lstStyle/>
          <a:p>
            <a:pPr marL="0" indent="0">
              <a:buNone/>
            </a:pPr>
            <a:r>
              <a:rPr lang="en-IN" dirty="0" err="1"/>
              <a:t>java.addItemListener</a:t>
            </a:r>
            <a:r>
              <a:rPr lang="en-IN" dirty="0"/>
              <a:t>(this);</a:t>
            </a:r>
          </a:p>
          <a:p>
            <a:pPr marL="0" indent="0">
              <a:buNone/>
            </a:pPr>
            <a:r>
              <a:rPr lang="en-IN" dirty="0" err="1"/>
              <a:t>vb.addItemListener</a:t>
            </a:r>
            <a:r>
              <a:rPr lang="en-IN" dirty="0"/>
              <a:t>(this);</a:t>
            </a:r>
          </a:p>
          <a:p>
            <a:pPr marL="0" indent="0">
              <a:buNone/>
            </a:pPr>
            <a:r>
              <a:rPr lang="en-IN" dirty="0" err="1"/>
              <a:t>c.addItemListener</a:t>
            </a:r>
            <a:r>
              <a:rPr lang="en-IN" dirty="0"/>
              <a:t>(this);</a:t>
            </a:r>
          </a:p>
          <a:p>
            <a:pPr marL="0" indent="0">
              <a:buNone/>
            </a:pPr>
            <a:r>
              <a:rPr lang="en-IN" dirty="0"/>
              <a:t>}</a:t>
            </a:r>
          </a:p>
          <a:p>
            <a:pPr marL="0" indent="0">
              <a:buNone/>
            </a:pPr>
            <a:r>
              <a:rPr lang="en-IN" dirty="0"/>
              <a:t>public void paint(Graphics g)</a:t>
            </a:r>
          </a:p>
          <a:p>
            <a:pPr marL="0" indent="0">
              <a:buNone/>
            </a:pPr>
            <a:r>
              <a:rPr lang="en-IN" dirty="0"/>
              <a:t>{</a:t>
            </a:r>
          </a:p>
          <a:p>
            <a:pPr marL="0" indent="0">
              <a:buNone/>
            </a:pPr>
            <a:r>
              <a:rPr lang="en-IN" dirty="0" err="1"/>
              <a:t>g.drawString</a:t>
            </a:r>
            <a:r>
              <a:rPr lang="en-IN" dirty="0"/>
              <a:t>("Java:"+ </a:t>
            </a:r>
            <a:r>
              <a:rPr lang="en-IN" dirty="0" err="1"/>
              <a:t>java.getState</a:t>
            </a:r>
            <a:r>
              <a:rPr lang="en-IN" dirty="0"/>
              <a:t>(),10,80);</a:t>
            </a:r>
          </a:p>
          <a:p>
            <a:pPr marL="0" indent="0">
              <a:buNone/>
            </a:pPr>
            <a:r>
              <a:rPr lang="en-IN" dirty="0" err="1"/>
              <a:t>g.drawString</a:t>
            </a:r>
            <a:r>
              <a:rPr lang="en-IN" dirty="0"/>
              <a:t>(VB:"+</a:t>
            </a:r>
            <a:r>
              <a:rPr lang="en-IN" dirty="0" err="1"/>
              <a:t>vb.getState</a:t>
            </a:r>
            <a:r>
              <a:rPr lang="en-IN" dirty="0"/>
              <a:t>(),10,100);</a:t>
            </a:r>
          </a:p>
          <a:p>
            <a:pPr marL="0" indent="0">
              <a:buNone/>
            </a:pPr>
            <a:r>
              <a:rPr lang="en-IN" dirty="0" err="1"/>
              <a:t>g.drawString</a:t>
            </a:r>
            <a:r>
              <a:rPr lang="en-IN" dirty="0"/>
              <a:t>("C:"+</a:t>
            </a:r>
            <a:r>
              <a:rPr lang="en-IN" dirty="0" err="1"/>
              <a:t>c.getState</a:t>
            </a:r>
            <a:r>
              <a:rPr lang="en-IN" dirty="0"/>
              <a:t>(),10,120);</a:t>
            </a:r>
          </a:p>
          <a:p>
            <a:pPr marL="0" indent="0">
              <a:buNone/>
            </a:pPr>
            <a:r>
              <a:rPr lang="en-IN" dirty="0"/>
              <a:t>}</a:t>
            </a:r>
          </a:p>
          <a:p>
            <a:pPr marL="0" indent="0">
              <a:buNone/>
            </a:pPr>
            <a:r>
              <a:rPr lang="en-IN" dirty="0"/>
              <a:t>public void </a:t>
            </a:r>
            <a:r>
              <a:rPr lang="en-IN" dirty="0" err="1"/>
              <a:t>itemStateChanged</a:t>
            </a:r>
            <a:r>
              <a:rPr lang="en-IN" dirty="0"/>
              <a:t>(</a:t>
            </a:r>
            <a:r>
              <a:rPr lang="en-IN" dirty="0" err="1"/>
              <a:t>ItemEvent</a:t>
            </a:r>
            <a:r>
              <a:rPr lang="en-IN" dirty="0"/>
              <a:t> </a:t>
            </a:r>
            <a:r>
              <a:rPr lang="en-IN" dirty="0" err="1"/>
              <a:t>ie</a:t>
            </a:r>
            <a:r>
              <a:rPr lang="en-IN" dirty="0"/>
              <a:t>)</a:t>
            </a:r>
          </a:p>
          <a:p>
            <a:pPr marL="0" indent="0">
              <a:buNone/>
            </a:pPr>
            <a:r>
              <a:rPr lang="en-IN" dirty="0"/>
              <a:t>{</a:t>
            </a:r>
          </a:p>
          <a:p>
            <a:pPr marL="0" indent="0">
              <a:buNone/>
            </a:pPr>
            <a:r>
              <a:rPr lang="en-IN" dirty="0"/>
              <a:t>repaint();</a:t>
            </a:r>
          </a:p>
          <a:p>
            <a:pPr marL="0" indent="0">
              <a:buNone/>
            </a:pPr>
            <a:r>
              <a:rPr lang="en-IN" dirty="0"/>
              <a:t>}</a:t>
            </a:r>
          </a:p>
          <a:p>
            <a:pPr marL="0" indent="0">
              <a:buNone/>
            </a:pPr>
            <a:r>
              <a:rPr lang="en-IN" dirty="0"/>
              <a:t>}</a:t>
            </a:r>
          </a:p>
          <a:p>
            <a:pPr marL="0" indent="0">
              <a:buNone/>
            </a:pPr>
            <a:endParaRPr lang="en-IN" dirty="0"/>
          </a:p>
        </p:txBody>
      </p:sp>
    </p:spTree>
    <p:extLst>
      <p:ext uri="{BB962C8B-B14F-4D97-AF65-F5344CB8AC3E}">
        <p14:creationId xmlns:p14="http://schemas.microsoft.com/office/powerpoint/2010/main" val="4076929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A87D-B40F-34E0-9318-FD03BC260A33}"/>
              </a:ext>
            </a:extLst>
          </p:cNvPr>
          <p:cNvSpPr>
            <a:spLocks noGrp="1"/>
          </p:cNvSpPr>
          <p:nvPr>
            <p:ph type="title"/>
          </p:nvPr>
        </p:nvSpPr>
        <p:spPr/>
        <p:txBody>
          <a:bodyPr/>
          <a:lstStyle/>
          <a:p>
            <a:endParaRPr lang="en-IN"/>
          </a:p>
        </p:txBody>
      </p:sp>
      <p:pic>
        <p:nvPicPr>
          <p:cNvPr id="3074" name="Picture 2" descr="60&#10; ">
            <a:extLst>
              <a:ext uri="{FF2B5EF4-FFF2-40B4-BE49-F238E27FC236}">
                <a16:creationId xmlns:a16="http://schemas.microsoft.com/office/drawing/2014/main" id="{ECF0680D-49C2-BCF8-7D57-62FF5A1E546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165" b="18335"/>
          <a:stretch/>
        </p:blipFill>
        <p:spPr bwMode="auto">
          <a:xfrm>
            <a:off x="975360" y="2738436"/>
            <a:ext cx="9164320" cy="308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D9CA-A487-7A1B-E589-C95CE6DA7F7B}"/>
              </a:ext>
            </a:extLst>
          </p:cNvPr>
          <p:cNvSpPr>
            <a:spLocks noGrp="1"/>
          </p:cNvSpPr>
          <p:nvPr>
            <p:ph type="title"/>
          </p:nvPr>
        </p:nvSpPr>
        <p:spPr>
          <a:xfrm>
            <a:off x="838200" y="1"/>
            <a:ext cx="10515600" cy="944879"/>
          </a:xfrm>
        </p:spPr>
        <p:txBody>
          <a:bodyPr>
            <a:noAutofit/>
          </a:bodyPr>
          <a:lstStyle/>
          <a:p>
            <a:pPr algn="ctr"/>
            <a:r>
              <a:rPr lang="en-IN" sz="8800" b="1" dirty="0">
                <a:latin typeface="Times New Roman" panose="02020603050405020304" pitchFamily="18" charset="0"/>
                <a:cs typeface="Times New Roman" panose="02020603050405020304" pitchFamily="18" charset="0"/>
              </a:rPr>
              <a:t>KEYEVENT CLASS</a:t>
            </a:r>
          </a:p>
        </p:txBody>
      </p:sp>
      <p:sp>
        <p:nvSpPr>
          <p:cNvPr id="3" name="Content Placeholder 2">
            <a:extLst>
              <a:ext uri="{FF2B5EF4-FFF2-40B4-BE49-F238E27FC236}">
                <a16:creationId xmlns:a16="http://schemas.microsoft.com/office/drawing/2014/main" id="{18F06C08-958B-C939-C70A-DE10D3BDE4C7}"/>
              </a:ext>
            </a:extLst>
          </p:cNvPr>
          <p:cNvSpPr>
            <a:spLocks noGrp="1"/>
          </p:cNvSpPr>
          <p:nvPr>
            <p:ph idx="1"/>
          </p:nvPr>
        </p:nvSpPr>
        <p:spPr>
          <a:xfrm>
            <a:off x="132080" y="944880"/>
            <a:ext cx="11927840" cy="5831840"/>
          </a:xfrm>
        </p:spPr>
        <p:txBody>
          <a:bodyPr>
            <a:normAutofit lnSpcReduction="10000"/>
          </a:bodyPr>
          <a:lstStyle/>
          <a:p>
            <a:r>
              <a:rPr lang="en-IN" sz="2400" dirty="0">
                <a:latin typeface="Times New Roman" panose="02020603050405020304" pitchFamily="18" charset="0"/>
                <a:cs typeface="Times New Roman" panose="02020603050405020304" pitchFamily="18" charset="0"/>
              </a:rPr>
              <a:t>An event which indicates that a keystroke occurred in a component</a:t>
            </a:r>
          </a:p>
          <a:p>
            <a:r>
              <a:rPr lang="en-IN" sz="2400" dirty="0">
                <a:latin typeface="Times New Roman" panose="02020603050405020304" pitchFamily="18" charset="0"/>
                <a:cs typeface="Times New Roman" panose="02020603050405020304" pitchFamily="18" charset="0"/>
              </a:rPr>
              <a:t>This class has following constants:</a:t>
            </a:r>
          </a:p>
          <a:p>
            <a:r>
              <a:rPr lang="en-IN" sz="2400" b="1" dirty="0">
                <a:latin typeface="Times New Roman" panose="02020603050405020304" pitchFamily="18" charset="0"/>
                <a:cs typeface="Times New Roman" panose="02020603050405020304" pitchFamily="18" charset="0"/>
              </a:rPr>
              <a:t>Public static final int KEY_PRESSED: </a:t>
            </a:r>
            <a:r>
              <a:rPr lang="en-IN" sz="2400" dirty="0">
                <a:latin typeface="Times New Roman" panose="02020603050405020304" pitchFamily="18" charset="0"/>
                <a:cs typeface="Times New Roman" panose="02020603050405020304" pitchFamily="18" charset="0"/>
              </a:rPr>
              <a:t>This event is generated when a key is pushed down</a:t>
            </a:r>
          </a:p>
          <a:p>
            <a:r>
              <a:rPr lang="en-IN" sz="2400" b="1" dirty="0">
                <a:latin typeface="Times New Roman" panose="02020603050405020304" pitchFamily="18" charset="0"/>
                <a:cs typeface="Times New Roman" panose="02020603050405020304" pitchFamily="18" charset="0"/>
              </a:rPr>
              <a:t>Public static final int KEY_RELEASED: </a:t>
            </a:r>
            <a:r>
              <a:rPr lang="en-IN" sz="2400" dirty="0">
                <a:latin typeface="Times New Roman" panose="02020603050405020304" pitchFamily="18" charset="0"/>
                <a:cs typeface="Times New Roman" panose="02020603050405020304" pitchFamily="18" charset="0"/>
              </a:rPr>
              <a:t>this event is generated when a key is let up</a:t>
            </a:r>
          </a:p>
          <a:p>
            <a:r>
              <a:rPr lang="en-IN" sz="2400" b="1" dirty="0">
                <a:latin typeface="Times New Roman" panose="02020603050405020304" pitchFamily="18" charset="0"/>
                <a:cs typeface="Times New Roman" panose="02020603050405020304" pitchFamily="18" charset="0"/>
              </a:rPr>
              <a:t>public static final int KEY_TYPED:</a:t>
            </a:r>
            <a:r>
              <a:rPr lang="en-IN" sz="2400" dirty="0">
                <a:latin typeface="Times New Roman" panose="02020603050405020304" pitchFamily="18" charset="0"/>
                <a:cs typeface="Times New Roman" panose="02020603050405020304" pitchFamily="18" charset="0"/>
              </a:rPr>
              <a:t> this event is generated when a character is entered. It is produced by a single key press. Often, however, characters are produced by series of key presses, and the mapping from key pressed events to key typed events may be many to one or many to many</a:t>
            </a:r>
          </a:p>
          <a:p>
            <a:r>
              <a:rPr lang="en-IN" sz="2400" b="1" dirty="0">
                <a:latin typeface="Times New Roman" panose="02020603050405020304" pitchFamily="18" charset="0"/>
                <a:cs typeface="Times New Roman" panose="02020603050405020304" pitchFamily="18" charset="0"/>
              </a:rPr>
              <a:t>VK_0 to VK_9</a:t>
            </a:r>
          </a:p>
          <a:p>
            <a:r>
              <a:rPr lang="en-IN" sz="2400" b="1" dirty="0">
                <a:latin typeface="Times New Roman" panose="02020603050405020304" pitchFamily="18" charset="0"/>
                <a:cs typeface="Times New Roman" panose="02020603050405020304" pitchFamily="18" charset="0"/>
              </a:rPr>
              <a:t>VK_A to VK_Z : </a:t>
            </a:r>
            <a:r>
              <a:rPr lang="en-IN" sz="2400" dirty="0">
                <a:latin typeface="Times New Roman" panose="02020603050405020304" pitchFamily="18" charset="0"/>
                <a:cs typeface="Times New Roman" panose="02020603050405020304" pitchFamily="18" charset="0"/>
              </a:rPr>
              <a:t>defines the </a:t>
            </a:r>
            <a:r>
              <a:rPr lang="en-IN" sz="2400" dirty="0" err="1">
                <a:latin typeface="Times New Roman" panose="02020603050405020304" pitchFamily="18" charset="0"/>
                <a:cs typeface="Times New Roman" panose="02020603050405020304" pitchFamily="18" charset="0"/>
              </a:rPr>
              <a:t>asccii</a:t>
            </a:r>
            <a:r>
              <a:rPr lang="en-IN" sz="2400" dirty="0">
                <a:latin typeface="Times New Roman" panose="02020603050405020304" pitchFamily="18" charset="0"/>
                <a:cs typeface="Times New Roman" panose="02020603050405020304" pitchFamily="18" charset="0"/>
              </a:rPr>
              <a:t> equivalents of the numbers and letters</a:t>
            </a:r>
          </a:p>
          <a:p>
            <a:r>
              <a:rPr lang="en-IN" sz="2400" b="1" dirty="0">
                <a:latin typeface="Times New Roman" panose="02020603050405020304" pitchFamily="18" charset="0"/>
                <a:cs typeface="Times New Roman" panose="02020603050405020304" pitchFamily="18" charset="0"/>
              </a:rPr>
              <a:t>VK_ENTER, VK_ESCAPE, VK_CANCEL, VK_UP, VK_DOWN, VK_LEFT, VK_RIGHT, VK_PAGE_DOWN, VK_PAGE_UP, VK_SHIFT, VK_ALT, VK_CONTROL</a:t>
            </a:r>
          </a:p>
          <a:p>
            <a:r>
              <a:rPr lang="en-IN" sz="2400" dirty="0">
                <a:latin typeface="Times New Roman" panose="02020603050405020304" pitchFamily="18" charset="0"/>
                <a:cs typeface="Times New Roman" panose="02020603050405020304" pitchFamily="18" charset="0"/>
              </a:rPr>
              <a:t>Where VK constants specify virtual key codes and are independent of any modifiers, such as </a:t>
            </a:r>
            <a:r>
              <a:rPr lang="en-IN" sz="2400" dirty="0" err="1">
                <a:latin typeface="Times New Roman" panose="02020603050405020304" pitchFamily="18" charset="0"/>
                <a:cs typeface="Times New Roman" panose="02020603050405020304" pitchFamily="18" charset="0"/>
              </a:rPr>
              <a:t>cntrl</a:t>
            </a:r>
            <a:r>
              <a:rPr lang="en-IN" sz="2400" dirty="0">
                <a:latin typeface="Times New Roman" panose="02020603050405020304" pitchFamily="18" charset="0"/>
                <a:cs typeface="Times New Roman" panose="02020603050405020304" pitchFamily="18" charset="0"/>
              </a:rPr>
              <a:t>, shift, or alt.</a:t>
            </a:r>
          </a:p>
        </p:txBody>
      </p:sp>
    </p:spTree>
    <p:extLst>
      <p:ext uri="{BB962C8B-B14F-4D97-AF65-F5344CB8AC3E}">
        <p14:creationId xmlns:p14="http://schemas.microsoft.com/office/powerpoint/2010/main" val="3372997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70D9-0E6F-0F55-5CA6-FC74090A1F3C}"/>
              </a:ext>
            </a:extLst>
          </p:cNvPr>
          <p:cNvSpPr>
            <a:spLocks noGrp="1"/>
          </p:cNvSpPr>
          <p:nvPr>
            <p:ph type="title"/>
          </p:nvPr>
        </p:nvSpPr>
        <p:spPr>
          <a:xfrm>
            <a:off x="838200" y="1"/>
            <a:ext cx="10515600" cy="772159"/>
          </a:xfrm>
        </p:spPr>
        <p:txBody>
          <a:bodyPr>
            <a:normAutofit/>
          </a:bodyPr>
          <a:lstStyle/>
          <a:p>
            <a:r>
              <a:rPr lang="en-IN" sz="2400" b="1" u="sng" dirty="0">
                <a:latin typeface="Times New Roman" panose="02020603050405020304" pitchFamily="18" charset="0"/>
                <a:cs typeface="Times New Roman" panose="02020603050405020304" pitchFamily="18" charset="0"/>
              </a:rPr>
              <a:t>Methods of </a:t>
            </a:r>
            <a:r>
              <a:rPr lang="en-IN" sz="2400" b="1" u="sng" dirty="0" err="1">
                <a:latin typeface="Times New Roman" panose="02020603050405020304" pitchFamily="18" charset="0"/>
                <a:cs typeface="Times New Roman" panose="02020603050405020304" pitchFamily="18" charset="0"/>
              </a:rPr>
              <a:t>KeyEvent</a:t>
            </a:r>
            <a:r>
              <a:rPr lang="en-IN" sz="2400" b="1" u="sng" dirty="0">
                <a:latin typeface="Times New Roman" panose="02020603050405020304" pitchFamily="18" charset="0"/>
                <a:cs typeface="Times New Roman" panose="02020603050405020304" pitchFamily="18" charset="0"/>
              </a:rPr>
              <a:t> Class</a:t>
            </a:r>
          </a:p>
        </p:txBody>
      </p:sp>
      <p:sp>
        <p:nvSpPr>
          <p:cNvPr id="3" name="Content Placeholder 2">
            <a:extLst>
              <a:ext uri="{FF2B5EF4-FFF2-40B4-BE49-F238E27FC236}">
                <a16:creationId xmlns:a16="http://schemas.microsoft.com/office/drawing/2014/main" id="{AA05C0CD-A4CA-AB36-F58D-D7D0535D6249}"/>
              </a:ext>
            </a:extLst>
          </p:cNvPr>
          <p:cNvSpPr>
            <a:spLocks noGrp="1"/>
          </p:cNvSpPr>
          <p:nvPr>
            <p:ph idx="1"/>
          </p:nvPr>
        </p:nvSpPr>
        <p:spPr>
          <a:xfrm>
            <a:off x="172720" y="589280"/>
            <a:ext cx="11724640" cy="6268719"/>
          </a:xfrm>
        </p:spPr>
        <p:txBody>
          <a:bodyPr>
            <a:normAutofit lnSpcReduction="10000"/>
          </a:bodyPr>
          <a:lstStyle/>
          <a:p>
            <a:pPr algn="just">
              <a:lnSpc>
                <a:spcPct val="150000"/>
              </a:lnSpc>
              <a:buFont typeface="Wingdings" panose="05000000000000000000" pitchFamily="2" charset="2"/>
              <a:buChar char="q"/>
            </a:pPr>
            <a:r>
              <a:rPr lang="en-IN" dirty="0"/>
              <a:t> </a:t>
            </a:r>
            <a:r>
              <a:rPr lang="en-IN" b="1" dirty="0"/>
              <a:t>public int </a:t>
            </a:r>
            <a:r>
              <a:rPr lang="en-IN" b="1" dirty="0" err="1"/>
              <a:t>getKeyCode</a:t>
            </a:r>
            <a:r>
              <a:rPr lang="en-IN" b="1" dirty="0"/>
              <a:t>(): </a:t>
            </a:r>
            <a:r>
              <a:rPr lang="en-IN" dirty="0"/>
              <a:t>Returns the integer keycode associated with the key in this event</a:t>
            </a:r>
          </a:p>
          <a:p>
            <a:pPr algn="just">
              <a:lnSpc>
                <a:spcPct val="150000"/>
              </a:lnSpc>
            </a:pPr>
            <a:r>
              <a:rPr lang="en-IN" dirty="0"/>
              <a:t>Returns the integer code for an actual key on the keyboard.</a:t>
            </a:r>
          </a:p>
          <a:p>
            <a:pPr algn="just">
              <a:lnSpc>
                <a:spcPct val="150000"/>
              </a:lnSpc>
              <a:buFont typeface="Wingdings" panose="05000000000000000000" pitchFamily="2" charset="2"/>
              <a:buChar char="q"/>
            </a:pPr>
            <a:r>
              <a:rPr lang="en-IN" b="1" dirty="0"/>
              <a:t>public char </a:t>
            </a:r>
            <a:r>
              <a:rPr lang="en-IN" b="1" dirty="0" err="1"/>
              <a:t>getKeyChar</a:t>
            </a:r>
            <a:r>
              <a:rPr lang="en-IN" b="1" dirty="0"/>
              <a:t>(): </a:t>
            </a:r>
            <a:r>
              <a:rPr lang="en-IN" dirty="0"/>
              <a:t>Returns the character associate </a:t>
            </a:r>
            <a:r>
              <a:rPr lang="en-IN" dirty="0" err="1"/>
              <a:t>dwith</a:t>
            </a:r>
            <a:r>
              <a:rPr lang="en-IN" dirty="0"/>
              <a:t> the key in this event</a:t>
            </a:r>
          </a:p>
          <a:p>
            <a:pPr algn="just">
              <a:lnSpc>
                <a:spcPct val="150000"/>
              </a:lnSpc>
            </a:pPr>
            <a:r>
              <a:rPr lang="en-IN" dirty="0" err="1"/>
              <a:t>Eg</a:t>
            </a:r>
            <a:r>
              <a:rPr lang="en-IN" dirty="0"/>
              <a:t>: - the KEY_TYPED event for shift + “a” returns the value for “A”</a:t>
            </a:r>
          </a:p>
          <a:p>
            <a:pPr algn="just">
              <a:lnSpc>
                <a:spcPct val="150000"/>
              </a:lnSpc>
              <a:buFont typeface="Wingdings" panose="05000000000000000000" pitchFamily="2" charset="2"/>
              <a:buChar char="q"/>
            </a:pPr>
            <a:r>
              <a:rPr lang="en-IN" b="1" dirty="0" err="1"/>
              <a:t>boolean</a:t>
            </a:r>
            <a:r>
              <a:rPr lang="en-IN" b="1" dirty="0"/>
              <a:t> </a:t>
            </a:r>
            <a:r>
              <a:rPr lang="en-IN" b="1" dirty="0" err="1"/>
              <a:t>isActionKey</a:t>
            </a:r>
            <a:r>
              <a:rPr lang="en-IN" b="1" dirty="0"/>
              <a:t>(): </a:t>
            </a:r>
            <a:r>
              <a:rPr lang="en-IN" dirty="0"/>
              <a:t>Returns true if the key firing the event is an action key.</a:t>
            </a:r>
          </a:p>
          <a:p>
            <a:pPr algn="just">
              <a:lnSpc>
                <a:spcPct val="150000"/>
              </a:lnSpc>
            </a:pPr>
            <a:r>
              <a:rPr lang="en-IN" dirty="0" err="1"/>
              <a:t>Eg</a:t>
            </a:r>
            <a:r>
              <a:rPr lang="en-IN" dirty="0"/>
              <a:t>: page up, caps lock, arrow and function keys</a:t>
            </a:r>
          </a:p>
          <a:p>
            <a:pPr marL="0" indent="0" algn="just">
              <a:lnSpc>
                <a:spcPct val="150000"/>
              </a:lnSpc>
              <a:buNone/>
            </a:pPr>
            <a:endParaRPr lang="en-IN" dirty="0"/>
          </a:p>
        </p:txBody>
      </p:sp>
    </p:spTree>
    <p:extLst>
      <p:ext uri="{BB962C8B-B14F-4D97-AF65-F5344CB8AC3E}">
        <p14:creationId xmlns:p14="http://schemas.microsoft.com/office/powerpoint/2010/main" val="2580207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08A3-2E00-4227-A164-4294D79A890D}"/>
              </a:ext>
            </a:extLst>
          </p:cNvPr>
          <p:cNvSpPr>
            <a:spLocks noGrp="1"/>
          </p:cNvSpPr>
          <p:nvPr>
            <p:ph type="title"/>
          </p:nvPr>
        </p:nvSpPr>
        <p:spPr/>
        <p:txBody>
          <a:bodyPr>
            <a:noAutofit/>
          </a:bodyPr>
          <a:lstStyle/>
          <a:p>
            <a:pPr algn="ctr"/>
            <a:r>
              <a:rPr lang="en-IN" sz="9600" b="1" dirty="0">
                <a:latin typeface="Times New Roman" panose="02020603050405020304" pitchFamily="18" charset="0"/>
                <a:cs typeface="Times New Roman" panose="02020603050405020304" pitchFamily="18" charset="0"/>
              </a:rPr>
              <a:t>EVENT CLASS</a:t>
            </a:r>
          </a:p>
        </p:txBody>
      </p:sp>
      <p:sp>
        <p:nvSpPr>
          <p:cNvPr id="3" name="Content Placeholder 2">
            <a:extLst>
              <a:ext uri="{FF2B5EF4-FFF2-40B4-BE49-F238E27FC236}">
                <a16:creationId xmlns:a16="http://schemas.microsoft.com/office/drawing/2014/main" id="{44DA5109-F896-3410-8D51-5F753935626A}"/>
              </a:ext>
            </a:extLst>
          </p:cNvPr>
          <p:cNvSpPr>
            <a:spLocks noGrp="1"/>
          </p:cNvSpPr>
          <p:nvPr>
            <p:ph idx="1"/>
          </p:nvPr>
        </p:nvSpPr>
        <p:spPr>
          <a:xfrm>
            <a:off x="190500" y="1552575"/>
            <a:ext cx="11811000" cy="5105399"/>
          </a:xfrm>
        </p:spPr>
        <p:txBody>
          <a:bodyPr>
            <a:normAutofit/>
          </a:bodyPr>
          <a:lstStyle/>
          <a:p>
            <a:r>
              <a:rPr lang="en-IN" sz="2400" dirty="0">
                <a:latin typeface="Times New Roman" panose="02020603050405020304" pitchFamily="18" charset="0"/>
                <a:cs typeface="Times New Roman" panose="02020603050405020304" pitchFamily="18" charset="0"/>
              </a:rPr>
              <a:t>The following shows the built-In Event classes in Java and explains when they are generated.</a:t>
            </a:r>
          </a:p>
          <a:p>
            <a:pPr marL="0" indent="0">
              <a:buNone/>
            </a:pPr>
            <a:endParaRPr lang="en-IN" sz="2400"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92141C88-ED2F-4E06-C725-B75BC3807C0B}"/>
              </a:ext>
            </a:extLst>
          </p:cNvPr>
          <p:cNvGraphicFramePr>
            <a:graphicFrameLocks noGrp="1"/>
          </p:cNvGraphicFramePr>
          <p:nvPr>
            <p:extLst>
              <p:ext uri="{D42A27DB-BD31-4B8C-83A1-F6EECF244321}">
                <p14:modId xmlns:p14="http://schemas.microsoft.com/office/powerpoint/2010/main" val="3719704683"/>
              </p:ext>
            </p:extLst>
          </p:nvPr>
        </p:nvGraphicFramePr>
        <p:xfrm>
          <a:off x="419100" y="2215091"/>
          <a:ext cx="11163300" cy="4064635"/>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890986472"/>
                    </a:ext>
                  </a:extLst>
                </a:gridCol>
                <a:gridCol w="8648700">
                  <a:extLst>
                    <a:ext uri="{9D8B030D-6E8A-4147-A177-3AD203B41FA5}">
                      <a16:colId xmlns:a16="http://schemas.microsoft.com/office/drawing/2014/main" val="1987414731"/>
                    </a:ext>
                  </a:extLst>
                </a:gridCol>
              </a:tblGrid>
              <a:tr h="370840">
                <a:tc>
                  <a:txBody>
                    <a:bodyPr/>
                    <a:lstStyle/>
                    <a:p>
                      <a:pPr algn="ctr"/>
                      <a:r>
                        <a:rPr lang="en-IN" sz="3600" b="1" dirty="0">
                          <a:latin typeface="Times New Roman" panose="02020603050405020304" pitchFamily="18" charset="0"/>
                          <a:cs typeface="Times New Roman" panose="02020603050405020304" pitchFamily="18" charset="0"/>
                        </a:rPr>
                        <a:t>Event Class</a:t>
                      </a:r>
                    </a:p>
                  </a:txBody>
                  <a:tcPr/>
                </a:tc>
                <a:tc>
                  <a:txBody>
                    <a:bodyPr/>
                    <a:lstStyle/>
                    <a:p>
                      <a:pPr algn="ctr"/>
                      <a:r>
                        <a:rPr lang="en-IN" sz="3600" b="1" dirty="0">
                          <a:latin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1059430949"/>
                  </a:ext>
                </a:extLst>
              </a:tr>
              <a:tr h="370840">
                <a:tc>
                  <a:txBody>
                    <a:bodyPr/>
                    <a:lstStyle/>
                    <a:p>
                      <a:pPr algn="ctr"/>
                      <a:r>
                        <a:rPr lang="en-IN" sz="1600" dirty="0" err="1">
                          <a:latin typeface="Times New Roman" panose="02020603050405020304" pitchFamily="18" charset="0"/>
                          <a:cs typeface="Times New Roman" panose="02020603050405020304" pitchFamily="18" charset="0"/>
                        </a:rPr>
                        <a:t>ActionEvent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IN" sz="1600" dirty="0">
                          <a:latin typeface="Times New Roman" panose="02020603050405020304" pitchFamily="18" charset="0"/>
                          <a:cs typeface="Times New Roman" panose="02020603050405020304" pitchFamily="18" charset="0"/>
                        </a:rPr>
                        <a:t>This is generated when a button is pressed, a list item is double-clicked or a menu item is selected.</a:t>
                      </a:r>
                    </a:p>
                  </a:txBody>
                  <a:tcPr/>
                </a:tc>
                <a:extLst>
                  <a:ext uri="{0D108BD9-81ED-4DB2-BD59-A6C34878D82A}">
                    <a16:rowId xmlns:a16="http://schemas.microsoft.com/office/drawing/2014/main" val="438875302"/>
                  </a:ext>
                </a:extLst>
              </a:tr>
              <a:tr h="370840">
                <a:tc>
                  <a:txBody>
                    <a:bodyPr/>
                    <a:lstStyle/>
                    <a:p>
                      <a:pPr algn="ctr"/>
                      <a:r>
                        <a:rPr lang="en-IN" sz="1600" dirty="0" err="1">
                          <a:latin typeface="Times New Roman" panose="02020603050405020304" pitchFamily="18" charset="0"/>
                          <a:cs typeface="Times New Roman" panose="02020603050405020304" pitchFamily="18" charset="0"/>
                        </a:rPr>
                        <a:t>AdjustmentEvent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latin typeface="Times New Roman" panose="02020603050405020304" pitchFamily="18" charset="0"/>
                          <a:cs typeface="Times New Roman" panose="02020603050405020304" pitchFamily="18" charset="0"/>
                        </a:rPr>
                        <a:t>This is generated when a scroll bar is manipulated.</a:t>
                      </a:r>
                    </a:p>
                  </a:txBody>
                  <a:tcPr/>
                </a:tc>
                <a:extLst>
                  <a:ext uri="{0D108BD9-81ED-4DB2-BD59-A6C34878D82A}">
                    <a16:rowId xmlns:a16="http://schemas.microsoft.com/office/drawing/2014/main" val="3936088602"/>
                  </a:ext>
                </a:extLst>
              </a:tr>
              <a:tr h="272839">
                <a:tc>
                  <a:txBody>
                    <a:bodyPr/>
                    <a:lstStyle/>
                    <a:p>
                      <a:pPr algn="ctr"/>
                      <a:r>
                        <a:rPr lang="en-IN" sz="1600" dirty="0" err="1">
                          <a:latin typeface="Times New Roman" panose="02020603050405020304" pitchFamily="18" charset="0"/>
                          <a:cs typeface="Times New Roman" panose="02020603050405020304" pitchFamily="18" charset="0"/>
                        </a:rPr>
                        <a:t>ComponentEvent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latin typeface="Times New Roman" panose="02020603050405020304" pitchFamily="18" charset="0"/>
                          <a:cs typeface="Times New Roman" panose="02020603050405020304" pitchFamily="18" charset="0"/>
                        </a:rPr>
                        <a:t>This is generated when a component is hidden, moved, resized, or becomes visible.</a:t>
                      </a:r>
                    </a:p>
                  </a:txBody>
                  <a:tcPr/>
                </a:tc>
                <a:extLst>
                  <a:ext uri="{0D108BD9-81ED-4DB2-BD59-A6C34878D82A}">
                    <a16:rowId xmlns:a16="http://schemas.microsoft.com/office/drawing/2014/main" val="3837173397"/>
                  </a:ext>
                </a:extLst>
              </a:tr>
              <a:tr h="370840">
                <a:tc>
                  <a:txBody>
                    <a:bodyPr/>
                    <a:lstStyle/>
                    <a:p>
                      <a:pPr algn="ctr"/>
                      <a:r>
                        <a:rPr lang="en-IN" sz="1600" dirty="0" err="1">
                          <a:latin typeface="Times New Roman" panose="02020603050405020304" pitchFamily="18" charset="0"/>
                          <a:cs typeface="Times New Roman" panose="02020603050405020304" pitchFamily="18" charset="0"/>
                        </a:rPr>
                        <a:t>ContainerEvent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latin typeface="Times New Roman" panose="02020603050405020304" pitchFamily="18" charset="0"/>
                          <a:cs typeface="Times New Roman" panose="02020603050405020304" pitchFamily="18" charset="0"/>
                        </a:rPr>
                        <a:t>This is generated when a component is added or removed.</a:t>
                      </a:r>
                    </a:p>
                  </a:txBody>
                  <a:tcPr/>
                </a:tc>
                <a:extLst>
                  <a:ext uri="{0D108BD9-81ED-4DB2-BD59-A6C34878D82A}">
                    <a16:rowId xmlns:a16="http://schemas.microsoft.com/office/drawing/2014/main" val="312081693"/>
                  </a:ext>
                </a:extLst>
              </a:tr>
              <a:tr h="370840">
                <a:tc>
                  <a:txBody>
                    <a:bodyPr/>
                    <a:lstStyle/>
                    <a:p>
                      <a:pPr algn="ctr"/>
                      <a:r>
                        <a:rPr lang="en-IN" sz="1600" dirty="0" err="1">
                          <a:latin typeface="Times New Roman" panose="02020603050405020304" pitchFamily="18" charset="0"/>
                          <a:cs typeface="Times New Roman" panose="02020603050405020304" pitchFamily="18" charset="0"/>
                        </a:rPr>
                        <a:t>FocusEvent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latin typeface="Times New Roman" panose="02020603050405020304" pitchFamily="18" charset="0"/>
                          <a:cs typeface="Times New Roman" panose="02020603050405020304" pitchFamily="18" charset="0"/>
                        </a:rPr>
                        <a:t>This is generated by a component gain or losses keyboard focus.</a:t>
                      </a:r>
                    </a:p>
                  </a:txBody>
                  <a:tcPr/>
                </a:tc>
                <a:extLst>
                  <a:ext uri="{0D108BD9-81ED-4DB2-BD59-A6C34878D82A}">
                    <a16:rowId xmlns:a16="http://schemas.microsoft.com/office/drawing/2014/main" val="3988322554"/>
                  </a:ext>
                </a:extLst>
              </a:tr>
              <a:tr h="370840">
                <a:tc>
                  <a:txBody>
                    <a:bodyPr/>
                    <a:lstStyle/>
                    <a:p>
                      <a:pPr algn="ctr"/>
                      <a:r>
                        <a:rPr lang="en-IN" sz="1600" dirty="0" err="1">
                          <a:latin typeface="Times New Roman" panose="02020603050405020304" pitchFamily="18" charset="0"/>
                          <a:cs typeface="Times New Roman" panose="02020603050405020304" pitchFamily="18" charset="0"/>
                        </a:rPr>
                        <a:t>InputEvent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latin typeface="Times New Roman" panose="02020603050405020304" pitchFamily="18" charset="0"/>
                          <a:cs typeface="Times New Roman" panose="02020603050405020304" pitchFamily="18" charset="0"/>
                        </a:rPr>
                        <a:t>Abstract super class for all component </a:t>
                      </a:r>
                      <a:r>
                        <a:rPr lang="en-IN" sz="1600" dirty="0" err="1">
                          <a:latin typeface="Times New Roman" panose="02020603050405020304" pitchFamily="18" charset="0"/>
                          <a:cs typeface="Times New Roman" panose="02020603050405020304" pitchFamily="18" charset="0"/>
                        </a:rPr>
                        <a:t>i</a:t>
                      </a:r>
                      <a:r>
                        <a:rPr lang="en-IN" sz="1600" dirty="0">
                          <a:latin typeface="Times New Roman" panose="02020603050405020304" pitchFamily="18" charset="0"/>
                          <a:cs typeface="Times New Roman" panose="02020603050405020304" pitchFamily="18" charset="0"/>
                        </a:rPr>
                        <a:t>/p event classes.</a:t>
                      </a:r>
                    </a:p>
                  </a:txBody>
                  <a:tcPr/>
                </a:tc>
                <a:extLst>
                  <a:ext uri="{0D108BD9-81ED-4DB2-BD59-A6C34878D82A}">
                    <a16:rowId xmlns:a16="http://schemas.microsoft.com/office/drawing/2014/main" val="4262239491"/>
                  </a:ext>
                </a:extLst>
              </a:tr>
              <a:tr h="370840">
                <a:tc>
                  <a:txBody>
                    <a:bodyPr/>
                    <a:lstStyle/>
                    <a:p>
                      <a:pPr algn="ctr"/>
                      <a:r>
                        <a:rPr lang="en-IN" sz="1600" dirty="0" err="1">
                          <a:latin typeface="Times New Roman" panose="02020603050405020304" pitchFamily="18" charset="0"/>
                          <a:cs typeface="Times New Roman" panose="02020603050405020304" pitchFamily="18" charset="0"/>
                        </a:rPr>
                        <a:t>ItemEvent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IN" sz="1600" dirty="0">
                          <a:latin typeface="Times New Roman" panose="02020603050405020304" pitchFamily="18" charset="0"/>
                          <a:cs typeface="Times New Roman" panose="02020603050405020304" pitchFamily="18" charset="0"/>
                        </a:rPr>
                        <a:t>This is generated when a checkbox or list item is clicked. Also occurs when a choice selection is made or a checkable menu item is selected or deselected.</a:t>
                      </a:r>
                    </a:p>
                  </a:txBody>
                  <a:tcPr/>
                </a:tc>
                <a:extLst>
                  <a:ext uri="{0D108BD9-81ED-4DB2-BD59-A6C34878D82A}">
                    <a16:rowId xmlns:a16="http://schemas.microsoft.com/office/drawing/2014/main" val="3456354153"/>
                  </a:ext>
                </a:extLst>
              </a:tr>
              <a:tr h="370840">
                <a:tc>
                  <a:txBody>
                    <a:bodyPr/>
                    <a:lstStyle/>
                    <a:p>
                      <a:pPr algn="ctr"/>
                      <a:r>
                        <a:rPr lang="en-IN" sz="1600" dirty="0" err="1">
                          <a:latin typeface="Times New Roman" panose="02020603050405020304" pitchFamily="18" charset="0"/>
                          <a:cs typeface="Times New Roman" panose="02020603050405020304" pitchFamily="18" charset="0"/>
                        </a:rPr>
                        <a:t>KeyEvent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IN" sz="1600" dirty="0">
                          <a:latin typeface="Times New Roman" panose="02020603050405020304" pitchFamily="18" charset="0"/>
                          <a:cs typeface="Times New Roman" panose="02020603050405020304" pitchFamily="18" charset="0"/>
                        </a:rPr>
                        <a:t>This is generated when </a:t>
                      </a:r>
                      <a:r>
                        <a:rPr lang="en-IN" sz="1600" dirty="0" err="1">
                          <a:latin typeface="Times New Roman" panose="02020603050405020304" pitchFamily="18" charset="0"/>
                          <a:cs typeface="Times New Roman" panose="02020603050405020304" pitchFamily="18" charset="0"/>
                        </a:rPr>
                        <a:t>i</a:t>
                      </a:r>
                      <a:r>
                        <a:rPr lang="en-IN" sz="1600" dirty="0">
                          <a:latin typeface="Times New Roman" panose="02020603050405020304" pitchFamily="18" charset="0"/>
                          <a:cs typeface="Times New Roman" panose="02020603050405020304" pitchFamily="18" charset="0"/>
                        </a:rPr>
                        <a:t>/p is received from the keyboard.</a:t>
                      </a:r>
                    </a:p>
                  </a:txBody>
                  <a:tcPr/>
                </a:tc>
                <a:extLst>
                  <a:ext uri="{0D108BD9-81ED-4DB2-BD59-A6C34878D82A}">
                    <a16:rowId xmlns:a16="http://schemas.microsoft.com/office/drawing/2014/main" val="1422786617"/>
                  </a:ext>
                </a:extLst>
              </a:tr>
            </a:tbl>
          </a:graphicData>
        </a:graphic>
      </p:graphicFrame>
    </p:spTree>
    <p:extLst>
      <p:ext uri="{BB962C8B-B14F-4D97-AF65-F5344CB8AC3E}">
        <p14:creationId xmlns:p14="http://schemas.microsoft.com/office/powerpoint/2010/main" val="232619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A981-C650-1B80-4019-5DAD004E80F4}"/>
              </a:ext>
            </a:extLst>
          </p:cNvPr>
          <p:cNvSpPr>
            <a:spLocks noGrp="1"/>
          </p:cNvSpPr>
          <p:nvPr>
            <p:ph type="title"/>
          </p:nvPr>
        </p:nvSpPr>
        <p:spPr>
          <a:xfrm>
            <a:off x="838200" y="152401"/>
            <a:ext cx="10515600" cy="822959"/>
          </a:xfrm>
        </p:spPr>
        <p:txBody>
          <a:bodyPr>
            <a:noAutofit/>
          </a:bodyPr>
          <a:lstStyle/>
          <a:p>
            <a:pPr algn="ctr"/>
            <a:r>
              <a:rPr lang="en-IN" sz="6000" b="1" dirty="0">
                <a:latin typeface="Times New Roman" panose="02020603050405020304" pitchFamily="18" charset="0"/>
                <a:cs typeface="Times New Roman" panose="02020603050405020304" pitchFamily="18" charset="0"/>
              </a:rPr>
              <a:t>KEYLISTENER INTERFACE</a:t>
            </a:r>
          </a:p>
        </p:txBody>
      </p:sp>
      <p:sp>
        <p:nvSpPr>
          <p:cNvPr id="3" name="Content Placeholder 2">
            <a:extLst>
              <a:ext uri="{FF2B5EF4-FFF2-40B4-BE49-F238E27FC236}">
                <a16:creationId xmlns:a16="http://schemas.microsoft.com/office/drawing/2014/main" id="{8C306433-C2FF-1735-4D0A-14C4A67F8515}"/>
              </a:ext>
            </a:extLst>
          </p:cNvPr>
          <p:cNvSpPr>
            <a:spLocks noGrp="1"/>
          </p:cNvSpPr>
          <p:nvPr>
            <p:ph idx="1"/>
          </p:nvPr>
        </p:nvSpPr>
        <p:spPr>
          <a:xfrm>
            <a:off x="203200" y="975360"/>
            <a:ext cx="11988800" cy="5730239"/>
          </a:xfrm>
        </p:spPr>
        <p:txBody>
          <a:bodyPr>
            <a:normAutofit lnSpcReduction="10000"/>
          </a:bodyPr>
          <a:lstStyle/>
          <a:p>
            <a:pPr algn="just">
              <a:lnSpc>
                <a:spcPct val="150000"/>
              </a:lnSpc>
            </a:pPr>
            <a:r>
              <a:rPr lang="en-IN" sz="2400" dirty="0">
                <a:latin typeface="Times New Roman" panose="02020603050405020304" pitchFamily="18" charset="0"/>
                <a:cs typeface="Times New Roman" panose="02020603050405020304" pitchFamily="18" charset="0"/>
              </a:rPr>
              <a:t>Key events indicate when the user is typing @ the keyboard</a:t>
            </a:r>
          </a:p>
          <a:p>
            <a:pPr algn="just">
              <a:lnSpc>
                <a:spcPct val="150000"/>
              </a:lnSpc>
            </a:pPr>
            <a:r>
              <a:rPr lang="en-IN" sz="2400" dirty="0">
                <a:latin typeface="Times New Roman" panose="02020603050405020304" pitchFamily="18" charset="0"/>
                <a:cs typeface="Times New Roman" panose="02020603050405020304" pitchFamily="18" charset="0"/>
              </a:rPr>
              <a:t>Key events are fired by the component with the keyboard focus when the user presses or releases keyboard keys</a:t>
            </a:r>
          </a:p>
          <a:p>
            <a:pPr algn="just">
              <a:lnSpc>
                <a:spcPct val="150000"/>
              </a:lnSpc>
            </a:pPr>
            <a:r>
              <a:rPr lang="en-IN" sz="2400" dirty="0">
                <a:latin typeface="Times New Roman" panose="02020603050405020304" pitchFamily="18" charset="0"/>
                <a:cs typeface="Times New Roman" panose="02020603050405020304" pitchFamily="18" charset="0"/>
              </a:rPr>
              <a:t>Notifications are sent about two basic kinds of key events:</a:t>
            </a:r>
          </a:p>
          <a:p>
            <a:pPr marL="457200" indent="-457200" algn="just">
              <a:lnSpc>
                <a:spcPct val="150000"/>
              </a:lnSpc>
              <a:buFont typeface="+mj-lt"/>
              <a:buAutoNum type="arabicPeriod"/>
            </a:pPr>
            <a:r>
              <a:rPr lang="en-IN" sz="2400" dirty="0">
                <a:latin typeface="Times New Roman" panose="02020603050405020304" pitchFamily="18" charset="0"/>
                <a:cs typeface="Times New Roman" panose="02020603050405020304" pitchFamily="18" charset="0"/>
              </a:rPr>
              <a:t>The typing of a Unicode character -: This is called a </a:t>
            </a:r>
            <a:r>
              <a:rPr lang="en-IN" sz="2400" b="1" dirty="0">
                <a:latin typeface="Times New Roman" panose="02020603050405020304" pitchFamily="18" charset="0"/>
                <a:cs typeface="Times New Roman" panose="02020603050405020304" pitchFamily="18" charset="0"/>
              </a:rPr>
              <a:t>key typed </a:t>
            </a:r>
            <a:r>
              <a:rPr lang="en-IN" sz="2400" dirty="0">
                <a:latin typeface="Times New Roman" panose="02020603050405020304" pitchFamily="18" charset="0"/>
                <a:cs typeface="Times New Roman" panose="02020603050405020304" pitchFamily="18" charset="0"/>
              </a:rPr>
              <a:t>event – To know when the user types a Unicode character? Whether by pressing one key such as ‘a’ or by pressing several keys in sequence?</a:t>
            </a:r>
          </a:p>
          <a:p>
            <a:pPr marL="457200" indent="-457200" algn="just">
              <a:lnSpc>
                <a:spcPct val="150000"/>
              </a:lnSpc>
              <a:buFont typeface="+mj-lt"/>
              <a:buAutoNum type="arabicPeriod"/>
            </a:pPr>
            <a:r>
              <a:rPr lang="en-IN" sz="2400" dirty="0">
                <a:latin typeface="Times New Roman" panose="02020603050405020304" pitchFamily="18" charset="0"/>
                <a:cs typeface="Times New Roman" panose="02020603050405020304" pitchFamily="18" charset="0"/>
              </a:rPr>
              <a:t>The pressing or releasing of a key on the keyboard -: This is called </a:t>
            </a:r>
            <a:r>
              <a:rPr lang="en-IN" sz="2400" b="1" dirty="0">
                <a:latin typeface="Times New Roman" panose="02020603050405020304" pitchFamily="18" charset="0"/>
                <a:cs typeface="Times New Roman" panose="02020603050405020304" pitchFamily="18" charset="0"/>
              </a:rPr>
              <a:t>key pressed </a:t>
            </a:r>
            <a:r>
              <a:rPr lang="en-IN" sz="2400" dirty="0">
                <a:latin typeface="Times New Roman" panose="02020603050405020304" pitchFamily="18" charset="0"/>
                <a:cs typeface="Times New Roman" panose="02020603050405020304" pitchFamily="18" charset="0"/>
              </a:rPr>
              <a:t>or</a:t>
            </a:r>
            <a:r>
              <a:rPr lang="en-IN" sz="2400" b="1" dirty="0">
                <a:latin typeface="Times New Roman" panose="02020603050405020304" pitchFamily="18" charset="0"/>
                <a:cs typeface="Times New Roman" panose="02020603050405020304" pitchFamily="18" charset="0"/>
              </a:rPr>
              <a:t> key released – </a:t>
            </a:r>
            <a:r>
              <a:rPr lang="en-IN" sz="2400" dirty="0">
                <a:latin typeface="Times New Roman" panose="02020603050405020304" pitchFamily="18" charset="0"/>
                <a:cs typeface="Times New Roman" panose="02020603050405020304" pitchFamily="18" charset="0"/>
              </a:rPr>
              <a:t>To know when the user presses the </a:t>
            </a:r>
            <a:r>
              <a:rPr lang="en-IN" sz="2400" u="sng" dirty="0">
                <a:latin typeface="Times New Roman" panose="02020603050405020304" pitchFamily="18" charset="0"/>
                <a:cs typeface="Times New Roman" panose="02020603050405020304" pitchFamily="18" charset="0"/>
              </a:rPr>
              <a:t>F1</a:t>
            </a:r>
            <a:r>
              <a:rPr lang="en-IN" sz="2400" dirty="0">
                <a:latin typeface="Times New Roman" panose="02020603050405020304" pitchFamily="18" charset="0"/>
                <a:cs typeface="Times New Roman" panose="02020603050405020304" pitchFamily="18" charset="0"/>
              </a:rPr>
              <a:t> key, or whether the user pressed the ‘3’ key on the number pad , u handle key pressed events.</a:t>
            </a:r>
          </a:p>
        </p:txBody>
      </p:sp>
    </p:spTree>
    <p:extLst>
      <p:ext uri="{BB962C8B-B14F-4D97-AF65-F5344CB8AC3E}">
        <p14:creationId xmlns:p14="http://schemas.microsoft.com/office/powerpoint/2010/main" val="4157212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1518-0DA7-7755-CEBF-78F33E0A4C38}"/>
              </a:ext>
            </a:extLst>
          </p:cNvPr>
          <p:cNvSpPr>
            <a:spLocks noGrp="1"/>
          </p:cNvSpPr>
          <p:nvPr>
            <p:ph type="title"/>
          </p:nvPr>
        </p:nvSpPr>
        <p:spPr>
          <a:xfrm>
            <a:off x="838200" y="193041"/>
            <a:ext cx="10515600" cy="568959"/>
          </a:xfrm>
        </p:spPr>
        <p:txBody>
          <a:bodyPr>
            <a:normAutofit/>
          </a:bodyPr>
          <a:lstStyle/>
          <a:p>
            <a:r>
              <a:rPr lang="en-IN" sz="2400" b="1" u="sng" dirty="0">
                <a:latin typeface="Times New Roman" panose="02020603050405020304" pitchFamily="18" charset="0"/>
                <a:cs typeface="Times New Roman" panose="02020603050405020304" pitchFamily="18" charset="0"/>
              </a:rPr>
              <a:t>Methods of </a:t>
            </a:r>
            <a:r>
              <a:rPr lang="en-IN" sz="2400" b="1" u="sng" dirty="0" err="1">
                <a:latin typeface="Times New Roman" panose="02020603050405020304" pitchFamily="18" charset="0"/>
                <a:cs typeface="Times New Roman" panose="02020603050405020304" pitchFamily="18" charset="0"/>
              </a:rPr>
              <a:t>KeyListener</a:t>
            </a:r>
            <a:r>
              <a:rPr lang="en-IN" sz="2400" b="1" u="sng" dirty="0">
                <a:latin typeface="Times New Roman" panose="02020603050405020304" pitchFamily="18" charset="0"/>
                <a:cs typeface="Times New Roman" panose="02020603050405020304" pitchFamily="18" charset="0"/>
              </a:rPr>
              <a:t> Interface</a:t>
            </a:r>
          </a:p>
        </p:txBody>
      </p:sp>
      <p:graphicFrame>
        <p:nvGraphicFramePr>
          <p:cNvPr id="4" name="Table 4">
            <a:extLst>
              <a:ext uri="{FF2B5EF4-FFF2-40B4-BE49-F238E27FC236}">
                <a16:creationId xmlns:a16="http://schemas.microsoft.com/office/drawing/2014/main" id="{B70FD2A4-D684-B061-CA4C-1DA3C1FB8BFA}"/>
              </a:ext>
            </a:extLst>
          </p:cNvPr>
          <p:cNvGraphicFramePr>
            <a:graphicFrameLocks noGrp="1"/>
          </p:cNvGraphicFramePr>
          <p:nvPr>
            <p:ph idx="1"/>
            <p:extLst>
              <p:ext uri="{D42A27DB-BD31-4B8C-83A1-F6EECF244321}">
                <p14:modId xmlns:p14="http://schemas.microsoft.com/office/powerpoint/2010/main" val="3028191425"/>
              </p:ext>
            </p:extLst>
          </p:nvPr>
        </p:nvGraphicFramePr>
        <p:xfrm>
          <a:off x="838200" y="944880"/>
          <a:ext cx="10515600" cy="5720080"/>
        </p:xfrm>
        <a:graphic>
          <a:graphicData uri="http://schemas.openxmlformats.org/drawingml/2006/table">
            <a:tbl>
              <a:tblPr firstRow="1" bandRow="1">
                <a:tableStyleId>{5940675A-B579-460E-94D1-54222C63F5DA}</a:tableStyleId>
              </a:tblPr>
              <a:tblGrid>
                <a:gridCol w="3967480">
                  <a:extLst>
                    <a:ext uri="{9D8B030D-6E8A-4147-A177-3AD203B41FA5}">
                      <a16:colId xmlns:a16="http://schemas.microsoft.com/office/drawing/2014/main" val="3022459213"/>
                    </a:ext>
                  </a:extLst>
                </a:gridCol>
                <a:gridCol w="6548120">
                  <a:extLst>
                    <a:ext uri="{9D8B030D-6E8A-4147-A177-3AD203B41FA5}">
                      <a16:colId xmlns:a16="http://schemas.microsoft.com/office/drawing/2014/main" val="1525809609"/>
                    </a:ext>
                  </a:extLst>
                </a:gridCol>
              </a:tblGrid>
              <a:tr h="1430020">
                <a:tc>
                  <a:txBody>
                    <a:bodyPr/>
                    <a:lstStyle/>
                    <a:p>
                      <a:pPr algn="ctr"/>
                      <a:r>
                        <a:rPr lang="en-IN" sz="5400" b="1" dirty="0">
                          <a:latin typeface="Times New Roman" panose="02020603050405020304" pitchFamily="18" charset="0"/>
                          <a:cs typeface="Times New Roman" panose="02020603050405020304" pitchFamily="18" charset="0"/>
                        </a:rPr>
                        <a:t>METHOD</a:t>
                      </a:r>
                    </a:p>
                  </a:txBody>
                  <a:tcPr/>
                </a:tc>
                <a:tc>
                  <a:txBody>
                    <a:bodyPr/>
                    <a:lstStyle/>
                    <a:p>
                      <a:pPr algn="ctr"/>
                      <a:r>
                        <a:rPr lang="en-IN" sz="5400" b="1" dirty="0">
                          <a:latin typeface="Times New Roman" panose="02020603050405020304" pitchFamily="18" charset="0"/>
                          <a:cs typeface="Times New Roman" panose="02020603050405020304" pitchFamily="18" charset="0"/>
                        </a:rPr>
                        <a:t>PURPOSE</a:t>
                      </a:r>
                    </a:p>
                  </a:txBody>
                  <a:tcPr/>
                </a:tc>
                <a:extLst>
                  <a:ext uri="{0D108BD9-81ED-4DB2-BD59-A6C34878D82A}">
                    <a16:rowId xmlns:a16="http://schemas.microsoft.com/office/drawing/2014/main" val="565394082"/>
                  </a:ext>
                </a:extLst>
              </a:tr>
              <a:tr h="1430020">
                <a:tc>
                  <a:txBody>
                    <a:bodyPr/>
                    <a:lstStyle/>
                    <a:p>
                      <a:pPr algn="ctr"/>
                      <a:r>
                        <a:rPr lang="en-IN" dirty="0" err="1"/>
                        <a:t>keyTyped</a:t>
                      </a:r>
                      <a:r>
                        <a:rPr lang="en-IN" dirty="0"/>
                        <a:t>(</a:t>
                      </a:r>
                      <a:r>
                        <a:rPr lang="en-IN" dirty="0" err="1"/>
                        <a:t>KeyEvent</a:t>
                      </a:r>
                      <a:r>
                        <a:rPr lang="en-IN" dirty="0"/>
                        <a:t>)</a:t>
                      </a:r>
                    </a:p>
                  </a:txBody>
                  <a:tcPr/>
                </a:tc>
                <a:tc>
                  <a:txBody>
                    <a:bodyPr/>
                    <a:lstStyle/>
                    <a:p>
                      <a:pPr algn="ctr"/>
                      <a:r>
                        <a:rPr lang="en-IN" dirty="0"/>
                        <a:t>Called just after the user types a Unicode character into the listened-to component</a:t>
                      </a:r>
                    </a:p>
                  </a:txBody>
                  <a:tcPr/>
                </a:tc>
                <a:extLst>
                  <a:ext uri="{0D108BD9-81ED-4DB2-BD59-A6C34878D82A}">
                    <a16:rowId xmlns:a16="http://schemas.microsoft.com/office/drawing/2014/main" val="3702730916"/>
                  </a:ext>
                </a:extLst>
              </a:tr>
              <a:tr h="1430020">
                <a:tc>
                  <a:txBody>
                    <a:bodyPr/>
                    <a:lstStyle/>
                    <a:p>
                      <a:pPr algn="ctr"/>
                      <a:r>
                        <a:rPr lang="en-IN" dirty="0" err="1"/>
                        <a:t>keyPressed</a:t>
                      </a:r>
                      <a:r>
                        <a:rPr lang="en-IN" dirty="0"/>
                        <a:t>(</a:t>
                      </a:r>
                      <a:r>
                        <a:rPr lang="en-IN" dirty="0" err="1"/>
                        <a:t>KeyEvent</a:t>
                      </a:r>
                      <a:r>
                        <a:rPr lang="en-IN" dirty="0"/>
                        <a:t>)</a:t>
                      </a:r>
                    </a:p>
                  </a:txBody>
                  <a:tcPr/>
                </a:tc>
                <a:tc>
                  <a:txBody>
                    <a:bodyPr/>
                    <a:lstStyle/>
                    <a:p>
                      <a:pPr algn="ctr"/>
                      <a:r>
                        <a:rPr lang="en-IN" dirty="0"/>
                        <a:t>Called just after the user presses a key while the listened-to-component has the focus</a:t>
                      </a:r>
                    </a:p>
                  </a:txBody>
                  <a:tcPr/>
                </a:tc>
                <a:extLst>
                  <a:ext uri="{0D108BD9-81ED-4DB2-BD59-A6C34878D82A}">
                    <a16:rowId xmlns:a16="http://schemas.microsoft.com/office/drawing/2014/main" val="1609000115"/>
                  </a:ext>
                </a:extLst>
              </a:tr>
              <a:tr h="1430020">
                <a:tc>
                  <a:txBody>
                    <a:bodyPr/>
                    <a:lstStyle/>
                    <a:p>
                      <a:pPr algn="ctr"/>
                      <a:r>
                        <a:rPr lang="en-IN" dirty="0" err="1"/>
                        <a:t>keyReleased</a:t>
                      </a:r>
                      <a:r>
                        <a:rPr lang="en-IN" dirty="0"/>
                        <a:t>(</a:t>
                      </a:r>
                      <a:r>
                        <a:rPr lang="en-IN" dirty="0" err="1"/>
                        <a:t>KeyEvent</a:t>
                      </a:r>
                      <a:r>
                        <a:rPr lang="en-IN" dirty="0"/>
                        <a:t>)</a:t>
                      </a:r>
                    </a:p>
                  </a:txBody>
                  <a:tcPr/>
                </a:tc>
                <a:tc>
                  <a:txBody>
                    <a:bodyPr/>
                    <a:lstStyle/>
                    <a:p>
                      <a:pPr algn="ctr"/>
                      <a:r>
                        <a:rPr lang="en-IN" dirty="0"/>
                        <a:t>Called just after the user releases a key while the listened to component has the focus</a:t>
                      </a:r>
                    </a:p>
                  </a:txBody>
                  <a:tcPr/>
                </a:tc>
                <a:extLst>
                  <a:ext uri="{0D108BD9-81ED-4DB2-BD59-A6C34878D82A}">
                    <a16:rowId xmlns:a16="http://schemas.microsoft.com/office/drawing/2014/main" val="1417703536"/>
                  </a:ext>
                </a:extLst>
              </a:tr>
            </a:tbl>
          </a:graphicData>
        </a:graphic>
      </p:graphicFrame>
    </p:spTree>
    <p:extLst>
      <p:ext uri="{BB962C8B-B14F-4D97-AF65-F5344CB8AC3E}">
        <p14:creationId xmlns:p14="http://schemas.microsoft.com/office/powerpoint/2010/main" val="3277861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9403-4BD5-827D-C00E-CBA474E1CE27}"/>
              </a:ext>
            </a:extLst>
          </p:cNvPr>
          <p:cNvSpPr>
            <a:spLocks noGrp="1"/>
          </p:cNvSpPr>
          <p:nvPr>
            <p:ph type="title"/>
          </p:nvPr>
        </p:nvSpPr>
        <p:spPr>
          <a:xfrm flipV="1">
            <a:off x="838200" y="172720"/>
            <a:ext cx="10515600" cy="192405"/>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65E3BBE2-ECDB-0588-92F7-1638E9AD061B}"/>
              </a:ext>
            </a:extLst>
          </p:cNvPr>
          <p:cNvSpPr>
            <a:spLocks noGrp="1"/>
          </p:cNvSpPr>
          <p:nvPr>
            <p:ph idx="1"/>
          </p:nvPr>
        </p:nvSpPr>
        <p:spPr>
          <a:xfrm>
            <a:off x="121920" y="0"/>
            <a:ext cx="12070080" cy="6685280"/>
          </a:xfrm>
        </p:spPr>
        <p:txBody>
          <a:bodyPr>
            <a:normAutofit fontScale="70000" lnSpcReduction="20000"/>
          </a:bodyPr>
          <a:lstStyle/>
          <a:p>
            <a:pPr marL="0" indent="0">
              <a:buNone/>
            </a:pPr>
            <a:r>
              <a:rPr lang="en-IN" dirty="0"/>
              <a:t>import </a:t>
            </a:r>
            <a:r>
              <a:rPr lang="en-IN" dirty="0" err="1"/>
              <a:t>java.awt</a:t>
            </a:r>
            <a:r>
              <a:rPr lang="en-IN" dirty="0"/>
              <a:t>.*;</a:t>
            </a:r>
          </a:p>
          <a:p>
            <a:pPr marL="0" indent="0">
              <a:buNone/>
            </a:pPr>
            <a:r>
              <a:rPr lang="en-IN" dirty="0"/>
              <a:t>import </a:t>
            </a:r>
            <a:r>
              <a:rPr lang="en-IN" dirty="0" err="1"/>
              <a:t>java.awt.event</a:t>
            </a:r>
            <a:r>
              <a:rPr lang="en-IN" dirty="0"/>
              <a:t>.*;</a:t>
            </a:r>
          </a:p>
          <a:p>
            <a:pPr marL="0" indent="0">
              <a:buNone/>
            </a:pPr>
            <a:r>
              <a:rPr lang="en-IN" dirty="0"/>
              <a:t>import </a:t>
            </a:r>
            <a:r>
              <a:rPr lang="en-IN" dirty="0" err="1"/>
              <a:t>javax.swing.JApplet</a:t>
            </a:r>
            <a:r>
              <a:rPr lang="en-IN" dirty="0"/>
              <a:t>;</a:t>
            </a:r>
          </a:p>
          <a:p>
            <a:pPr marL="0" indent="0">
              <a:buNone/>
            </a:pPr>
            <a:r>
              <a:rPr lang="en-IN" dirty="0"/>
              <a:t>public class EventDemo6 extends </a:t>
            </a:r>
            <a:r>
              <a:rPr lang="en-IN" dirty="0" err="1"/>
              <a:t>JApplet</a:t>
            </a:r>
            <a:r>
              <a:rPr lang="en-IN" dirty="0"/>
              <a:t> implements </a:t>
            </a:r>
            <a:r>
              <a:rPr lang="en-IN" dirty="0" err="1"/>
              <a:t>KeyListener</a:t>
            </a:r>
            <a:endParaRPr lang="en-IN" dirty="0"/>
          </a:p>
          <a:p>
            <a:pPr marL="0" indent="0">
              <a:buNone/>
            </a:pPr>
            <a:r>
              <a:rPr lang="en-IN" dirty="0"/>
              <a:t>{</a:t>
            </a:r>
          </a:p>
          <a:p>
            <a:pPr marL="0" indent="0">
              <a:buNone/>
            </a:pPr>
            <a:r>
              <a:rPr lang="en-IN" dirty="0"/>
              <a:t>String event; //description of keyboard event</a:t>
            </a:r>
          </a:p>
          <a:p>
            <a:pPr marL="0" indent="0">
              <a:buNone/>
            </a:pPr>
            <a:r>
              <a:rPr lang="en-IN" dirty="0"/>
              <a:t>public void </a:t>
            </a:r>
            <a:r>
              <a:rPr lang="en-IN" dirty="0" err="1"/>
              <a:t>init</a:t>
            </a:r>
            <a:r>
              <a:rPr lang="en-IN" dirty="0"/>
              <a:t>() //set up UI</a:t>
            </a:r>
          </a:p>
          <a:p>
            <a:pPr marL="0" indent="0">
              <a:buNone/>
            </a:pPr>
            <a:r>
              <a:rPr lang="en-IN" dirty="0"/>
              <a:t>{</a:t>
            </a:r>
          </a:p>
          <a:p>
            <a:pPr marL="0" indent="0">
              <a:buNone/>
            </a:pPr>
            <a:r>
              <a:rPr lang="en-IN" dirty="0" err="1"/>
              <a:t>setLayout</a:t>
            </a:r>
            <a:r>
              <a:rPr lang="en-IN" dirty="0"/>
              <a:t>(new </a:t>
            </a:r>
            <a:r>
              <a:rPr lang="en-IN" dirty="0" err="1"/>
              <a:t>FlowLayaout</a:t>
            </a:r>
            <a:r>
              <a:rPr lang="en-IN" dirty="0"/>
              <a:t>());</a:t>
            </a:r>
          </a:p>
          <a:p>
            <a:pPr marL="0" indent="0">
              <a:buNone/>
            </a:pPr>
            <a:r>
              <a:rPr lang="en-IN" dirty="0"/>
              <a:t>event="";</a:t>
            </a:r>
          </a:p>
          <a:p>
            <a:pPr marL="0" indent="0">
              <a:buNone/>
            </a:pPr>
            <a:r>
              <a:rPr lang="en-IN" dirty="0" err="1"/>
              <a:t>addKeyListener</a:t>
            </a:r>
            <a:r>
              <a:rPr lang="en-IN" dirty="0"/>
              <a:t>(this); listen for keyboard events</a:t>
            </a:r>
          </a:p>
          <a:p>
            <a:pPr marL="0" indent="0">
              <a:buNone/>
            </a:pPr>
            <a:r>
              <a:rPr lang="en-IN" dirty="0" err="1"/>
              <a:t>setFocusable</a:t>
            </a:r>
            <a:r>
              <a:rPr lang="en-IN" dirty="0"/>
              <a:t>(true); //force applet to receive </a:t>
            </a:r>
            <a:r>
              <a:rPr lang="en-IN" dirty="0" err="1"/>
              <a:t>KeyEvent</a:t>
            </a:r>
            <a:endParaRPr lang="en-IN" dirty="0"/>
          </a:p>
          <a:p>
            <a:pPr marL="0" indent="0">
              <a:buNone/>
            </a:pPr>
            <a:r>
              <a:rPr lang="en-IN" dirty="0"/>
              <a:t>}</a:t>
            </a:r>
          </a:p>
          <a:p>
            <a:pPr marL="0" indent="0">
              <a:buNone/>
            </a:pPr>
            <a:r>
              <a:rPr lang="en-IN" dirty="0"/>
              <a:t>public void paint(Graphics g) //draw message to applet</a:t>
            </a:r>
          </a:p>
          <a:p>
            <a:pPr marL="0" indent="0">
              <a:buNone/>
            </a:pPr>
            <a:r>
              <a:rPr lang="en-IN" dirty="0"/>
              <a:t>{</a:t>
            </a:r>
          </a:p>
          <a:p>
            <a:pPr marL="0" indent="0">
              <a:buNone/>
            </a:pPr>
            <a:r>
              <a:rPr lang="en-IN" dirty="0" err="1"/>
              <a:t>super.paint</a:t>
            </a:r>
            <a:r>
              <a:rPr lang="en-IN" dirty="0"/>
              <a:t>(g);</a:t>
            </a:r>
          </a:p>
          <a:p>
            <a:pPr marL="0" indent="0">
              <a:buNone/>
            </a:pPr>
            <a:r>
              <a:rPr lang="en-IN" dirty="0" err="1"/>
              <a:t>g.drawRect</a:t>
            </a:r>
            <a:r>
              <a:rPr lang="en-IN" dirty="0"/>
              <a:t>(0,0,getWidth(), </a:t>
            </a:r>
            <a:r>
              <a:rPr lang="en-IN" dirty="0" err="1"/>
              <a:t>getHeight</a:t>
            </a:r>
            <a:r>
              <a:rPr lang="en-IN" dirty="0"/>
              <a:t>(); //show bounds of applet</a:t>
            </a:r>
          </a:p>
          <a:p>
            <a:pPr marL="0" indent="0">
              <a:buNone/>
            </a:pPr>
            <a:r>
              <a:rPr lang="en-IN" dirty="0" err="1"/>
              <a:t>g.drawString</a:t>
            </a:r>
            <a:r>
              <a:rPr lang="en-IN" dirty="0"/>
              <a:t>(event,10,50);</a:t>
            </a:r>
          </a:p>
          <a:p>
            <a:pPr marL="0" indent="0">
              <a:buNone/>
            </a:pPr>
            <a:r>
              <a:rPr lang="en-IN" dirty="0"/>
              <a:t>}</a:t>
            </a:r>
          </a:p>
        </p:txBody>
      </p:sp>
    </p:spTree>
    <p:extLst>
      <p:ext uri="{BB962C8B-B14F-4D97-AF65-F5344CB8AC3E}">
        <p14:creationId xmlns:p14="http://schemas.microsoft.com/office/powerpoint/2010/main" val="597996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9089-A2B7-4170-4D19-2837126C187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63490B2-9DF2-DEDE-5518-96CD008EC471}"/>
              </a:ext>
            </a:extLst>
          </p:cNvPr>
          <p:cNvSpPr>
            <a:spLocks noGrp="1"/>
          </p:cNvSpPr>
          <p:nvPr>
            <p:ph idx="1"/>
          </p:nvPr>
        </p:nvSpPr>
        <p:spPr>
          <a:xfrm>
            <a:off x="152400" y="172720"/>
            <a:ext cx="11816080" cy="6543040"/>
          </a:xfrm>
        </p:spPr>
        <p:txBody>
          <a:bodyPr>
            <a:normAutofit fontScale="92500" lnSpcReduction="20000"/>
          </a:bodyPr>
          <a:lstStyle/>
          <a:p>
            <a:pPr marL="0" indent="0">
              <a:buNone/>
            </a:pPr>
            <a:r>
              <a:rPr lang="en-IN" dirty="0"/>
              <a:t>public void </a:t>
            </a:r>
            <a:r>
              <a:rPr lang="en-IN" dirty="0" err="1"/>
              <a:t>keyPressed</a:t>
            </a:r>
            <a:r>
              <a:rPr lang="en-IN" dirty="0"/>
              <a:t>(</a:t>
            </a:r>
            <a:r>
              <a:rPr lang="en-IN" dirty="0" err="1"/>
              <a:t>KeyEvent</a:t>
            </a:r>
            <a:r>
              <a:rPr lang="en-IN" dirty="0"/>
              <a:t> e) //handles key presses</a:t>
            </a:r>
          </a:p>
          <a:p>
            <a:pPr marL="0" indent="0">
              <a:buNone/>
            </a:pPr>
            <a:r>
              <a:rPr lang="en-IN" dirty="0"/>
              <a:t>{</a:t>
            </a:r>
          </a:p>
          <a:p>
            <a:pPr marL="0" indent="0">
              <a:buNone/>
            </a:pPr>
            <a:r>
              <a:rPr lang="en-IN" dirty="0"/>
              <a:t>event=</a:t>
            </a:r>
            <a:r>
              <a:rPr lang="en-IN" dirty="0" err="1"/>
              <a:t>e.getKeyChar</a:t>
            </a:r>
            <a:r>
              <a:rPr lang="en-IN" dirty="0"/>
              <a:t>()+"pressed";</a:t>
            </a:r>
          </a:p>
          <a:p>
            <a:pPr marL="0" indent="0">
              <a:buNone/>
            </a:pPr>
            <a:r>
              <a:rPr lang="en-IN" dirty="0"/>
              <a:t>repaint();</a:t>
            </a:r>
          </a:p>
          <a:p>
            <a:pPr marL="0" indent="0">
              <a:buNone/>
            </a:pPr>
            <a:r>
              <a:rPr lang="en-IN" dirty="0"/>
              <a:t>}</a:t>
            </a:r>
          </a:p>
          <a:p>
            <a:pPr marL="0" indent="0">
              <a:buNone/>
            </a:pPr>
            <a:r>
              <a:rPr lang="en-IN" dirty="0"/>
              <a:t>public void </a:t>
            </a:r>
            <a:r>
              <a:rPr lang="en-IN" dirty="0" err="1"/>
              <a:t>keyReleased</a:t>
            </a:r>
            <a:r>
              <a:rPr lang="en-IN" dirty="0"/>
              <a:t>(</a:t>
            </a:r>
            <a:r>
              <a:rPr lang="en-IN" dirty="0" err="1"/>
              <a:t>KeyEvent</a:t>
            </a:r>
            <a:r>
              <a:rPr lang="en-IN" dirty="0"/>
              <a:t> e) //handles key release</a:t>
            </a:r>
          </a:p>
          <a:p>
            <a:pPr marL="0" indent="0">
              <a:buNone/>
            </a:pPr>
            <a:r>
              <a:rPr lang="en-IN" dirty="0"/>
              <a:t>{</a:t>
            </a:r>
          </a:p>
          <a:p>
            <a:pPr marL="0" indent="0">
              <a:buNone/>
            </a:pPr>
            <a:r>
              <a:rPr lang="en-IN" dirty="0"/>
              <a:t>event=</a:t>
            </a:r>
            <a:r>
              <a:rPr lang="en-IN" dirty="0" err="1"/>
              <a:t>e.getKeyChar</a:t>
            </a:r>
            <a:r>
              <a:rPr lang="en-IN" dirty="0"/>
              <a:t>()+"released";</a:t>
            </a:r>
          </a:p>
          <a:p>
            <a:pPr marL="0" indent="0">
              <a:buNone/>
            </a:pPr>
            <a:r>
              <a:rPr lang="en-IN" dirty="0"/>
              <a:t>repaint();</a:t>
            </a:r>
          </a:p>
          <a:p>
            <a:pPr marL="0" indent="0">
              <a:buNone/>
            </a:pPr>
            <a:r>
              <a:rPr lang="en-IN" dirty="0"/>
              <a:t>}</a:t>
            </a:r>
          </a:p>
          <a:p>
            <a:pPr marL="0" indent="0">
              <a:buNone/>
            </a:pPr>
            <a:r>
              <a:rPr lang="en-IN" dirty="0"/>
              <a:t>public void </a:t>
            </a:r>
            <a:r>
              <a:rPr lang="en-IN" dirty="0" err="1"/>
              <a:t>keyTyped</a:t>
            </a:r>
            <a:r>
              <a:rPr lang="en-IN" dirty="0"/>
              <a:t>(</a:t>
            </a:r>
            <a:r>
              <a:rPr lang="en-IN" dirty="0" err="1"/>
              <a:t>KeyEvent</a:t>
            </a:r>
            <a:r>
              <a:rPr lang="en-IN" dirty="0"/>
              <a:t> e) //handles typing on applet</a:t>
            </a:r>
          </a:p>
          <a:p>
            <a:pPr marL="0" indent="0">
              <a:buNone/>
            </a:pPr>
            <a:r>
              <a:rPr lang="en-IN" dirty="0"/>
              <a:t>{</a:t>
            </a:r>
          </a:p>
          <a:p>
            <a:pPr marL="0" indent="0">
              <a:buNone/>
            </a:pPr>
            <a:r>
              <a:rPr lang="en-IN" dirty="0"/>
              <a:t>event=</a:t>
            </a:r>
            <a:r>
              <a:rPr lang="en-IN" dirty="0" err="1"/>
              <a:t>e.getKeyChar</a:t>
            </a:r>
            <a:r>
              <a:rPr lang="en-IN" dirty="0"/>
              <a:t>()+"typed";</a:t>
            </a:r>
          </a:p>
          <a:p>
            <a:pPr marL="0" indent="0">
              <a:buNone/>
            </a:pPr>
            <a:r>
              <a:rPr lang="en-IN" dirty="0"/>
              <a:t>repaint();</a:t>
            </a:r>
          </a:p>
          <a:p>
            <a:pPr marL="0" indent="0">
              <a:buNone/>
            </a:pPr>
            <a:r>
              <a:rPr lang="en-IN" dirty="0"/>
              <a:t>}</a:t>
            </a:r>
          </a:p>
        </p:txBody>
      </p:sp>
    </p:spTree>
    <p:extLst>
      <p:ext uri="{BB962C8B-B14F-4D97-AF65-F5344CB8AC3E}">
        <p14:creationId xmlns:p14="http://schemas.microsoft.com/office/powerpoint/2010/main" val="1340068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BCB4-3497-D04C-DB30-7363BE0BB9AD}"/>
              </a:ext>
            </a:extLst>
          </p:cNvPr>
          <p:cNvSpPr>
            <a:spLocks noGrp="1"/>
          </p:cNvSpPr>
          <p:nvPr>
            <p:ph type="title"/>
          </p:nvPr>
        </p:nvSpPr>
        <p:spPr>
          <a:xfrm>
            <a:off x="838200" y="91441"/>
            <a:ext cx="10515600" cy="904239"/>
          </a:xfrm>
        </p:spPr>
        <p:txBody>
          <a:bodyPr>
            <a:noAutofit/>
          </a:bodyPr>
          <a:lstStyle/>
          <a:p>
            <a:pPr algn="ctr"/>
            <a:r>
              <a:rPr lang="en-IN" sz="7200" b="1" dirty="0">
                <a:latin typeface="Times New Roman" panose="02020603050405020304" pitchFamily="18" charset="0"/>
                <a:cs typeface="Times New Roman" panose="02020603050405020304" pitchFamily="18" charset="0"/>
              </a:rPr>
              <a:t>TEXTEVENT CLASS</a:t>
            </a:r>
          </a:p>
        </p:txBody>
      </p:sp>
      <p:sp>
        <p:nvSpPr>
          <p:cNvPr id="3" name="Content Placeholder 2">
            <a:extLst>
              <a:ext uri="{FF2B5EF4-FFF2-40B4-BE49-F238E27FC236}">
                <a16:creationId xmlns:a16="http://schemas.microsoft.com/office/drawing/2014/main" id="{857755A4-3718-F1F6-2904-46A8A5CB4A62}"/>
              </a:ext>
            </a:extLst>
          </p:cNvPr>
          <p:cNvSpPr>
            <a:spLocks noGrp="1"/>
          </p:cNvSpPr>
          <p:nvPr>
            <p:ph idx="1"/>
          </p:nvPr>
        </p:nvSpPr>
        <p:spPr>
          <a:xfrm>
            <a:off x="264160" y="995680"/>
            <a:ext cx="11602720" cy="5628640"/>
          </a:xfrm>
        </p:spPr>
        <p:txBody>
          <a:bodyPr>
            <a:normAutofit/>
          </a:bodyPr>
          <a:lstStyle/>
          <a:p>
            <a:pPr>
              <a:lnSpc>
                <a:spcPct val="150000"/>
              </a:lnSpc>
            </a:pPr>
            <a:r>
              <a:rPr lang="en-IN" sz="2400" dirty="0">
                <a:latin typeface="Times New Roman" panose="02020603050405020304" pitchFamily="18" charset="0"/>
                <a:cs typeface="Times New Roman" panose="02020603050405020304" pitchFamily="18" charset="0"/>
              </a:rPr>
              <a:t>A semantic event which indicates that an object’s text changed</a:t>
            </a:r>
          </a:p>
          <a:p>
            <a:pPr>
              <a:lnSpc>
                <a:spcPct val="150000"/>
              </a:lnSpc>
            </a:pPr>
            <a:r>
              <a:rPr lang="en-IN" sz="2400" dirty="0">
                <a:latin typeface="Times New Roman" panose="02020603050405020304" pitchFamily="18" charset="0"/>
                <a:cs typeface="Times New Roman" panose="02020603050405020304" pitchFamily="18" charset="0"/>
              </a:rPr>
              <a:t>This high level event is generated by an object(</a:t>
            </a:r>
            <a:r>
              <a:rPr lang="en-IN" sz="2400" dirty="0" err="1">
                <a:latin typeface="Times New Roman" panose="02020603050405020304" pitchFamily="18" charset="0"/>
                <a:cs typeface="Times New Roman" panose="02020603050405020304" pitchFamily="18" charset="0"/>
              </a:rPr>
              <a:t>sucha</a:t>
            </a:r>
            <a:r>
              <a:rPr lang="en-IN" sz="2400" dirty="0">
                <a:latin typeface="Times New Roman" panose="02020603050405020304" pitchFamily="18" charset="0"/>
                <a:cs typeface="Times New Roman" panose="02020603050405020304" pitchFamily="18" charset="0"/>
              </a:rPr>
              <a:t> s a </a:t>
            </a:r>
            <a:r>
              <a:rPr lang="en-IN" sz="2400" dirty="0" err="1">
                <a:latin typeface="Times New Roman" panose="02020603050405020304" pitchFamily="18" charset="0"/>
                <a:cs typeface="Times New Roman" panose="02020603050405020304" pitchFamily="18" charset="0"/>
              </a:rPr>
              <a:t>TextComponent</a:t>
            </a:r>
            <a:r>
              <a:rPr lang="en-IN" sz="2400" dirty="0">
                <a:latin typeface="Times New Roman" panose="02020603050405020304" pitchFamily="18" charset="0"/>
                <a:cs typeface="Times New Roman" panose="02020603050405020304" pitchFamily="18" charset="0"/>
              </a:rPr>
              <a:t>) when its text changes.</a:t>
            </a:r>
          </a:p>
          <a:p>
            <a:pPr>
              <a:lnSpc>
                <a:spcPct val="150000"/>
              </a:lnSpc>
            </a:pPr>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TextEvent</a:t>
            </a:r>
            <a:r>
              <a:rPr lang="en-IN" sz="2400" b="1" dirty="0">
                <a:latin typeface="Times New Roman" panose="02020603050405020304" pitchFamily="18" charset="0"/>
                <a:cs typeface="Times New Roman" panose="02020603050405020304" pitchFamily="18" charset="0"/>
              </a:rPr>
              <a:t>(Object </a:t>
            </a:r>
            <a:r>
              <a:rPr lang="en-IN" sz="2400" b="1" dirty="0" err="1">
                <a:latin typeface="Times New Roman" panose="02020603050405020304" pitchFamily="18" charset="0"/>
                <a:cs typeface="Times New Roman" panose="02020603050405020304" pitchFamily="18" charset="0"/>
              </a:rPr>
              <a:t>source,int</a:t>
            </a:r>
            <a:r>
              <a:rPr lang="en-IN" sz="2400" b="1" dirty="0">
                <a:latin typeface="Times New Roman" panose="02020603050405020304" pitchFamily="18" charset="0"/>
                <a:cs typeface="Times New Roman" panose="02020603050405020304" pitchFamily="18" charset="0"/>
              </a:rPr>
              <a:t> id): </a:t>
            </a:r>
            <a:r>
              <a:rPr lang="en-IN" sz="2400" dirty="0">
                <a:latin typeface="Times New Roman" panose="02020603050405020304" pitchFamily="18" charset="0"/>
                <a:cs typeface="Times New Roman" panose="02020603050405020304" pitchFamily="18" charset="0"/>
              </a:rPr>
              <a:t>constructs a </a:t>
            </a:r>
            <a:r>
              <a:rPr lang="en-IN" sz="2400" dirty="0" err="1">
                <a:latin typeface="Times New Roman" panose="02020603050405020304" pitchFamily="18" charset="0"/>
                <a:cs typeface="Times New Roman" panose="02020603050405020304" pitchFamily="18" charset="0"/>
              </a:rPr>
              <a:t>TextEvent</a:t>
            </a:r>
            <a:r>
              <a:rPr lang="en-IN" sz="2400" dirty="0">
                <a:latin typeface="Times New Roman" panose="02020603050405020304" pitchFamily="18" charset="0"/>
                <a:cs typeface="Times New Roman" panose="02020603050405020304" pitchFamily="18" charset="0"/>
              </a:rPr>
              <a:t> objects</a:t>
            </a:r>
          </a:p>
        </p:txBody>
      </p:sp>
    </p:spTree>
    <p:extLst>
      <p:ext uri="{BB962C8B-B14F-4D97-AF65-F5344CB8AC3E}">
        <p14:creationId xmlns:p14="http://schemas.microsoft.com/office/powerpoint/2010/main" val="2126129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E580-04DD-7CF3-F064-AB5940B9E903}"/>
              </a:ext>
            </a:extLst>
          </p:cNvPr>
          <p:cNvSpPr>
            <a:spLocks noGrp="1"/>
          </p:cNvSpPr>
          <p:nvPr>
            <p:ph type="title"/>
          </p:nvPr>
        </p:nvSpPr>
        <p:spPr>
          <a:xfrm>
            <a:off x="838200" y="203201"/>
            <a:ext cx="10515600" cy="782319"/>
          </a:xfrm>
        </p:spPr>
        <p:txBody>
          <a:bodyPr>
            <a:noAutofit/>
          </a:bodyPr>
          <a:lstStyle/>
          <a:p>
            <a:pPr algn="ctr"/>
            <a:r>
              <a:rPr lang="en-IN" sz="5400" b="1" dirty="0">
                <a:latin typeface="Times New Roman" panose="02020603050405020304" pitchFamily="18" charset="0"/>
                <a:cs typeface="Times New Roman" panose="02020603050405020304" pitchFamily="18" charset="0"/>
              </a:rPr>
              <a:t>TEXTLISTENER INTERFACE</a:t>
            </a:r>
          </a:p>
        </p:txBody>
      </p:sp>
      <p:sp>
        <p:nvSpPr>
          <p:cNvPr id="3" name="Content Placeholder 2">
            <a:extLst>
              <a:ext uri="{FF2B5EF4-FFF2-40B4-BE49-F238E27FC236}">
                <a16:creationId xmlns:a16="http://schemas.microsoft.com/office/drawing/2014/main" id="{2C690643-9D85-79DE-1D3D-2C39942DEECA}"/>
              </a:ext>
            </a:extLst>
          </p:cNvPr>
          <p:cNvSpPr>
            <a:spLocks noGrp="1"/>
          </p:cNvSpPr>
          <p:nvPr>
            <p:ph idx="1"/>
          </p:nvPr>
        </p:nvSpPr>
        <p:spPr>
          <a:xfrm>
            <a:off x="203200" y="985520"/>
            <a:ext cx="11826240" cy="5669279"/>
          </a:xfrm>
        </p:spPr>
        <p:txBody>
          <a:bodyPr>
            <a:normAutofit/>
          </a:bodyPr>
          <a:lstStyle/>
          <a:p>
            <a:pPr algn="just">
              <a:lnSpc>
                <a:spcPct val="150000"/>
              </a:lnSpc>
            </a:pPr>
            <a:r>
              <a:rPr lang="en-IN" sz="2400" dirty="0">
                <a:latin typeface="Times New Roman" panose="02020603050405020304" pitchFamily="18" charset="0"/>
                <a:cs typeface="Times New Roman" panose="02020603050405020304" pitchFamily="18" charset="0"/>
              </a:rPr>
              <a:t>The listener interface for receiving text events</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textValueChanged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TextEvent</a:t>
            </a:r>
            <a:r>
              <a:rPr lang="en-IN" sz="2400" b="1" dirty="0">
                <a:latin typeface="Times New Roman" panose="02020603050405020304" pitchFamily="18" charset="0"/>
                <a:cs typeface="Times New Roman" panose="02020603050405020304" pitchFamily="18" charset="0"/>
              </a:rPr>
              <a:t> e) : </a:t>
            </a:r>
            <a:r>
              <a:rPr lang="en-IN" sz="2400" dirty="0">
                <a:latin typeface="Times New Roman" panose="02020603050405020304" pitchFamily="18" charset="0"/>
                <a:cs typeface="Times New Roman" panose="02020603050405020304" pitchFamily="18" charset="0"/>
              </a:rPr>
              <a:t>invoked when the value of the text has changed</a:t>
            </a:r>
          </a:p>
          <a:p>
            <a:pPr algn="just">
              <a:lnSpc>
                <a:spcPct val="150000"/>
              </a:lnSpc>
            </a:pPr>
            <a:r>
              <a:rPr lang="en-IN" sz="2400" dirty="0">
                <a:latin typeface="Times New Roman" panose="02020603050405020304" pitchFamily="18" charset="0"/>
                <a:cs typeface="Times New Roman" panose="02020603050405020304" pitchFamily="18" charset="0"/>
              </a:rPr>
              <a:t>The code written for this method performs the operations that need to occur when text changes</a:t>
            </a:r>
          </a:p>
        </p:txBody>
      </p:sp>
    </p:spTree>
    <p:extLst>
      <p:ext uri="{BB962C8B-B14F-4D97-AF65-F5344CB8AC3E}">
        <p14:creationId xmlns:p14="http://schemas.microsoft.com/office/powerpoint/2010/main" val="135499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557C-3C93-6294-5753-454D4DEDF2CF}"/>
              </a:ext>
            </a:extLst>
          </p:cNvPr>
          <p:cNvSpPr>
            <a:spLocks noGrp="1"/>
          </p:cNvSpPr>
          <p:nvPr>
            <p:ph type="title"/>
          </p:nvPr>
        </p:nvSpPr>
        <p:spPr>
          <a:xfrm>
            <a:off x="838200" y="132081"/>
            <a:ext cx="10515600" cy="701039"/>
          </a:xfrm>
        </p:spPr>
        <p:txBody>
          <a:bodyPr>
            <a:noAutofit/>
          </a:bodyPr>
          <a:lstStyle/>
          <a:p>
            <a:pPr algn="ctr"/>
            <a:r>
              <a:rPr lang="en-IN" sz="6600" b="1" dirty="0">
                <a:latin typeface="Times New Roman" panose="02020603050405020304" pitchFamily="18" charset="0"/>
                <a:cs typeface="Times New Roman" panose="02020603050405020304" pitchFamily="18" charset="0"/>
              </a:rPr>
              <a:t>WINDOWEVENT CLASS</a:t>
            </a:r>
          </a:p>
        </p:txBody>
      </p:sp>
      <p:sp>
        <p:nvSpPr>
          <p:cNvPr id="3" name="Content Placeholder 2">
            <a:extLst>
              <a:ext uri="{FF2B5EF4-FFF2-40B4-BE49-F238E27FC236}">
                <a16:creationId xmlns:a16="http://schemas.microsoft.com/office/drawing/2014/main" id="{5B7A1365-FEA3-42F4-AD1D-11FF532EA369}"/>
              </a:ext>
            </a:extLst>
          </p:cNvPr>
          <p:cNvSpPr>
            <a:spLocks noGrp="1"/>
          </p:cNvSpPr>
          <p:nvPr>
            <p:ph idx="1"/>
          </p:nvPr>
        </p:nvSpPr>
        <p:spPr>
          <a:xfrm>
            <a:off x="162560" y="833120"/>
            <a:ext cx="11744960" cy="5892799"/>
          </a:xfrm>
        </p:spPr>
        <p:txBody>
          <a:bodyPr>
            <a:normAutofit fontScale="92500" lnSpcReduction="10000"/>
          </a:bodyPr>
          <a:lstStyle/>
          <a:p>
            <a:r>
              <a:rPr lang="en-IN" sz="2400" dirty="0">
                <a:latin typeface="Times New Roman" panose="02020603050405020304" pitchFamily="18" charset="0"/>
                <a:cs typeface="Times New Roman" panose="02020603050405020304" pitchFamily="18" charset="0"/>
              </a:rPr>
              <a:t>A low level indicates that a window has changed its status</a:t>
            </a:r>
          </a:p>
          <a:p>
            <a:r>
              <a:rPr lang="en-IN" sz="2400" dirty="0">
                <a:latin typeface="Times New Roman" panose="02020603050405020304" pitchFamily="18" charset="0"/>
                <a:cs typeface="Times New Roman" panose="02020603050405020304" pitchFamily="18" charset="0"/>
              </a:rPr>
              <a:t>This event is generated by a Window object when it is opened, closed, activated, deactivated, iconified or </a:t>
            </a:r>
            <a:r>
              <a:rPr lang="en-IN" sz="2400" dirty="0" err="1">
                <a:latin typeface="Times New Roman" panose="02020603050405020304" pitchFamily="18" charset="0"/>
                <a:cs typeface="Times New Roman" panose="02020603050405020304" pitchFamily="18" charset="0"/>
              </a:rPr>
              <a:t>deiconified</a:t>
            </a:r>
            <a:r>
              <a:rPr lang="en-IN" sz="2400" dirty="0">
                <a:latin typeface="Times New Roman" panose="02020603050405020304" pitchFamily="18" charset="0"/>
                <a:cs typeface="Times New Roman" panose="02020603050405020304" pitchFamily="18" charset="0"/>
              </a:rPr>
              <a:t> or when focus is transferred into or out of the Window.</a:t>
            </a:r>
          </a:p>
          <a:p>
            <a:r>
              <a:rPr lang="en-IN" sz="2400" b="1" dirty="0">
                <a:latin typeface="Times New Roman" panose="02020603050405020304" pitchFamily="18" charset="0"/>
                <a:cs typeface="Times New Roman" panose="02020603050405020304" pitchFamily="18" charset="0"/>
              </a:rPr>
              <a:t>WINDOW_ACTIVATED, WINDOW_CLOSED, WINDOW_CLOSING, WINDOW_DEACTIVATED, WINDOW_DEICONIFIED, WINDOW_GAINED_FOCUS, WINDOW_ICONIIFED, WINDOW_LOST_FOCUS, WINDOW_OPENED, WINDOW_STATE_CHANGED</a:t>
            </a:r>
          </a:p>
          <a:p>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(Window </a:t>
            </a:r>
            <a:r>
              <a:rPr lang="en-IN" sz="2400" b="1" dirty="0" err="1">
                <a:latin typeface="Times New Roman" panose="02020603050405020304" pitchFamily="18" charset="0"/>
                <a:cs typeface="Times New Roman" panose="02020603050405020304" pitchFamily="18" charset="0"/>
              </a:rPr>
              <a:t>source,int</a:t>
            </a:r>
            <a:r>
              <a:rPr lang="en-IN" sz="2400" b="1" dirty="0">
                <a:latin typeface="Times New Roman" panose="02020603050405020304" pitchFamily="18" charset="0"/>
                <a:cs typeface="Times New Roman" panose="02020603050405020304" pitchFamily="18" charset="0"/>
              </a:rPr>
              <a:t> id)</a:t>
            </a:r>
          </a:p>
          <a:p>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(Window source, int id, Window opposite, </a:t>
            </a:r>
            <a:r>
              <a:rPr lang="en-IN" sz="2400" b="1" dirty="0" err="1">
                <a:latin typeface="Times New Roman" panose="02020603050405020304" pitchFamily="18" charset="0"/>
                <a:cs typeface="Times New Roman" panose="02020603050405020304" pitchFamily="18" charset="0"/>
              </a:rPr>
              <a:t>intoldState</a:t>
            </a:r>
            <a:r>
              <a:rPr lang="en-IN" sz="2400" b="1" dirty="0">
                <a:latin typeface="Times New Roman" panose="02020603050405020304" pitchFamily="18" charset="0"/>
                <a:cs typeface="Times New Roman" panose="02020603050405020304" pitchFamily="18" charset="0"/>
              </a:rPr>
              <a:t>, int </a:t>
            </a:r>
            <a:r>
              <a:rPr lang="en-IN" sz="2400" b="1" dirty="0" err="1">
                <a:latin typeface="Times New Roman" panose="02020603050405020304" pitchFamily="18" charset="0"/>
                <a:cs typeface="Times New Roman" panose="02020603050405020304" pitchFamily="18" charset="0"/>
              </a:rPr>
              <a:t>newState</a:t>
            </a:r>
            <a:r>
              <a:rPr lang="en-IN" sz="2400" b="1" dirty="0">
                <a:latin typeface="Times New Roman" panose="02020603050405020304" pitchFamily="18" charset="0"/>
                <a:cs typeface="Times New Roman" panose="02020603050405020304" pitchFamily="18" charset="0"/>
              </a:rPr>
              <a:t>) : </a:t>
            </a:r>
            <a:r>
              <a:rPr lang="en-IN" sz="2400" dirty="0">
                <a:latin typeface="Times New Roman" panose="02020603050405020304" pitchFamily="18" charset="0"/>
                <a:cs typeface="Times New Roman" panose="02020603050405020304" pitchFamily="18" charset="0"/>
              </a:rPr>
              <a:t>passing in an invalid id results in unspecified behaviour. This method throws an </a:t>
            </a:r>
            <a:r>
              <a:rPr lang="en-IN" sz="2400" dirty="0" err="1">
                <a:latin typeface="Times New Roman" panose="02020603050405020304" pitchFamily="18" charset="0"/>
                <a:cs typeface="Times New Roman" panose="02020603050405020304" pitchFamily="18" charset="0"/>
              </a:rPr>
              <a:t>illegialArgumentExecption</a:t>
            </a:r>
            <a:r>
              <a:rPr lang="en-IN" sz="2400" dirty="0">
                <a:latin typeface="Times New Roman" panose="02020603050405020304" pitchFamily="18" charset="0"/>
                <a:cs typeface="Times New Roman" panose="02020603050405020304" pitchFamily="18" charset="0"/>
              </a:rPr>
              <a:t> if source is null</a:t>
            </a:r>
          </a:p>
          <a:p>
            <a:r>
              <a:rPr lang="en-IN" sz="2400" b="1" dirty="0">
                <a:latin typeface="Times New Roman" panose="02020603050405020304" pitchFamily="18" charset="0"/>
                <a:cs typeface="Times New Roman" panose="02020603050405020304" pitchFamily="18" charset="0"/>
              </a:rPr>
              <a:t>Opposite is: </a:t>
            </a:r>
            <a:r>
              <a:rPr lang="en-IN" sz="2400" dirty="0">
                <a:latin typeface="Times New Roman" panose="02020603050405020304" pitchFamily="18" charset="0"/>
                <a:cs typeface="Times New Roman" panose="02020603050405020304" pitchFamily="18" charset="0"/>
              </a:rPr>
              <a:t>the other window involve din the focus or activation change, or null</a:t>
            </a:r>
          </a:p>
          <a:p>
            <a:r>
              <a:rPr lang="en-IN" sz="2400" b="1" dirty="0" err="1">
                <a:latin typeface="Times New Roman" panose="02020603050405020304" pitchFamily="18" charset="0"/>
                <a:cs typeface="Times New Roman" panose="02020603050405020304" pitchFamily="18" charset="0"/>
              </a:rPr>
              <a:t>oldState</a:t>
            </a:r>
            <a:r>
              <a:rPr lang="en-IN" sz="2400" b="1"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previous state of window for window state change event</a:t>
            </a:r>
          </a:p>
          <a:p>
            <a:r>
              <a:rPr lang="en-IN" sz="2400" b="1" dirty="0" err="1">
                <a:latin typeface="Times New Roman" panose="02020603050405020304" pitchFamily="18" charset="0"/>
                <a:cs typeface="Times New Roman" panose="02020603050405020304" pitchFamily="18" charset="0"/>
              </a:rPr>
              <a:t>newState</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new state of window for window state change event</a:t>
            </a:r>
          </a:p>
          <a:p>
            <a:r>
              <a:rPr lang="en-IN" sz="2400" b="1" dirty="0">
                <a:latin typeface="Times New Roman" panose="02020603050405020304" pitchFamily="18" charset="0"/>
                <a:cs typeface="Times New Roman" panose="02020603050405020304" pitchFamily="18" charset="0"/>
              </a:rPr>
              <a:t>public Window </a:t>
            </a:r>
            <a:r>
              <a:rPr lang="en-IN" sz="2400" b="1" dirty="0" err="1">
                <a:latin typeface="Times New Roman" panose="02020603050405020304" pitchFamily="18" charset="0"/>
                <a:cs typeface="Times New Roman" panose="02020603050405020304" pitchFamily="18" charset="0"/>
              </a:rPr>
              <a:t>getWndow</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returns the originator of event</a:t>
            </a:r>
          </a:p>
          <a:p>
            <a:r>
              <a:rPr lang="en-IN" sz="2400" dirty="0">
                <a:latin typeface="Times New Roman" panose="02020603050405020304" pitchFamily="18" charset="0"/>
                <a:cs typeface="Times New Roman" panose="02020603050405020304" pitchFamily="18" charset="0"/>
              </a:rPr>
              <a:t>Returns the Window object that originated the event</a:t>
            </a:r>
          </a:p>
        </p:txBody>
      </p:sp>
    </p:spTree>
    <p:extLst>
      <p:ext uri="{BB962C8B-B14F-4D97-AF65-F5344CB8AC3E}">
        <p14:creationId xmlns:p14="http://schemas.microsoft.com/office/powerpoint/2010/main" val="3199645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EE48-7591-4DE0-3F43-6B9E76DEDCDE}"/>
              </a:ext>
            </a:extLst>
          </p:cNvPr>
          <p:cNvSpPr>
            <a:spLocks noGrp="1"/>
          </p:cNvSpPr>
          <p:nvPr>
            <p:ph type="title"/>
          </p:nvPr>
        </p:nvSpPr>
        <p:spPr>
          <a:xfrm>
            <a:off x="838200" y="142241"/>
            <a:ext cx="10515600" cy="629920"/>
          </a:xfrm>
        </p:spPr>
        <p:txBody>
          <a:bodyPr>
            <a:noAutofit/>
          </a:bodyPr>
          <a:lstStyle/>
          <a:p>
            <a:r>
              <a:rPr lang="en-IN" sz="4800" b="1" dirty="0">
                <a:latin typeface="Times New Roman" panose="02020603050405020304" pitchFamily="18" charset="0"/>
                <a:cs typeface="Times New Roman" panose="02020603050405020304" pitchFamily="18" charset="0"/>
              </a:rPr>
              <a:t>WINDOWLISTENER INTERFACE</a:t>
            </a:r>
          </a:p>
        </p:txBody>
      </p:sp>
      <p:sp>
        <p:nvSpPr>
          <p:cNvPr id="3" name="Content Placeholder 2">
            <a:extLst>
              <a:ext uri="{FF2B5EF4-FFF2-40B4-BE49-F238E27FC236}">
                <a16:creationId xmlns:a16="http://schemas.microsoft.com/office/drawing/2014/main" id="{5FF3C54D-4701-9A28-5698-C0D52132DCF8}"/>
              </a:ext>
            </a:extLst>
          </p:cNvPr>
          <p:cNvSpPr>
            <a:spLocks noGrp="1"/>
          </p:cNvSpPr>
          <p:nvPr>
            <p:ph idx="1"/>
          </p:nvPr>
        </p:nvSpPr>
        <p:spPr>
          <a:xfrm>
            <a:off x="213360" y="772161"/>
            <a:ext cx="11846560" cy="5943598"/>
          </a:xfrm>
        </p:spPr>
        <p:txBody>
          <a:bodyPr>
            <a:normAutofit/>
          </a:bodyPr>
          <a:lstStyle/>
          <a:p>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windowOpened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the first time a window is made visible</a:t>
            </a:r>
          </a:p>
          <a:p>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windowClosing</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the user attempts to close the window from the window’s system menu</a:t>
            </a:r>
          </a:p>
          <a:p>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windowClosed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a window has been closed as the result of calling dispose on the window</a:t>
            </a:r>
          </a:p>
          <a:p>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windowiconified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a window is changed from a normal to a minimized state. For many </a:t>
            </a:r>
            <a:r>
              <a:rPr lang="en-IN" sz="2400" dirty="0" err="1">
                <a:latin typeface="Times New Roman" panose="02020603050405020304" pitchFamily="18" charset="0"/>
                <a:cs typeface="Times New Roman" panose="02020603050405020304" pitchFamily="18" charset="0"/>
              </a:rPr>
              <a:t>paltforms</a:t>
            </a:r>
            <a:r>
              <a:rPr lang="en-IN" sz="2400" dirty="0">
                <a:latin typeface="Times New Roman" panose="02020603050405020304" pitchFamily="18" charset="0"/>
                <a:cs typeface="Times New Roman" panose="02020603050405020304" pitchFamily="18" charset="0"/>
              </a:rPr>
              <a:t>, a minimized window is displayed as the icon specified in the window‘s </a:t>
            </a:r>
            <a:r>
              <a:rPr lang="en-IN" sz="2400" dirty="0" err="1">
                <a:latin typeface="Times New Roman" panose="02020603050405020304" pitchFamily="18" charset="0"/>
                <a:cs typeface="Times New Roman" panose="02020603050405020304" pitchFamily="18" charset="0"/>
              </a:rPr>
              <a:t>iconimage</a:t>
            </a:r>
            <a:r>
              <a:rPr lang="en-IN" sz="2400" dirty="0">
                <a:latin typeface="Times New Roman" panose="02020603050405020304" pitchFamily="18" charset="0"/>
                <a:cs typeface="Times New Roman" panose="02020603050405020304" pitchFamily="18" charset="0"/>
              </a:rPr>
              <a:t> property.</a:t>
            </a:r>
          </a:p>
          <a:p>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windowDeiconified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a window is changed from a minimized to a normal state</a:t>
            </a:r>
          </a:p>
          <a:p>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windowActivated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the window is set to be the window</a:t>
            </a:r>
          </a:p>
          <a:p>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windowDeactivated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a window is no longer the active window</a:t>
            </a:r>
          </a:p>
        </p:txBody>
      </p:sp>
    </p:spTree>
    <p:extLst>
      <p:ext uri="{BB962C8B-B14F-4D97-AF65-F5344CB8AC3E}">
        <p14:creationId xmlns:p14="http://schemas.microsoft.com/office/powerpoint/2010/main" val="2734287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airplan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AE8B-7746-87B8-12AC-28385B09799B}"/>
              </a:ext>
            </a:extLst>
          </p:cNvPr>
          <p:cNvSpPr>
            <a:spLocks noGrp="1"/>
          </p:cNvSpPr>
          <p:nvPr>
            <p:ph type="title"/>
          </p:nvPr>
        </p:nvSpPr>
        <p:spPr>
          <a:xfrm>
            <a:off x="838200" y="71121"/>
            <a:ext cx="10515600" cy="711199"/>
          </a:xfrm>
        </p:spPr>
        <p:txBody>
          <a:bodyPr>
            <a:normAutofit/>
          </a:bodyPr>
          <a:lstStyle/>
          <a:p>
            <a:pPr algn="ctr"/>
            <a:r>
              <a:rPr lang="en-IN" sz="4000" b="1" dirty="0">
                <a:latin typeface="Times New Roman" panose="02020603050405020304" pitchFamily="18" charset="0"/>
                <a:cs typeface="Times New Roman" panose="02020603050405020304" pitchFamily="18" charset="0"/>
              </a:rPr>
              <a:t>WINDOWFOCUSLISTENER INTERFACE</a:t>
            </a:r>
          </a:p>
        </p:txBody>
      </p:sp>
      <p:sp>
        <p:nvSpPr>
          <p:cNvPr id="3" name="Content Placeholder 2">
            <a:extLst>
              <a:ext uri="{FF2B5EF4-FFF2-40B4-BE49-F238E27FC236}">
                <a16:creationId xmlns:a16="http://schemas.microsoft.com/office/drawing/2014/main" id="{A01B76DB-3957-8EF8-0C3F-482B80637EB8}"/>
              </a:ext>
            </a:extLst>
          </p:cNvPr>
          <p:cNvSpPr>
            <a:spLocks noGrp="1"/>
          </p:cNvSpPr>
          <p:nvPr>
            <p:ph idx="1"/>
          </p:nvPr>
        </p:nvSpPr>
        <p:spPr>
          <a:xfrm>
            <a:off x="111760" y="782320"/>
            <a:ext cx="11988800" cy="6004559"/>
          </a:xfrm>
        </p:spPr>
        <p:txBody>
          <a:bodyPr>
            <a:normAutofit/>
          </a:bodyPr>
          <a:lstStyle/>
          <a:p>
            <a:pPr algn="just">
              <a:lnSpc>
                <a:spcPct val="150000"/>
              </a:lnSpc>
            </a:pPr>
            <a:r>
              <a:rPr lang="en-IN" sz="2400" dirty="0">
                <a:latin typeface="Times New Roman" panose="02020603050405020304" pitchFamily="18" charset="0"/>
                <a:cs typeface="Times New Roman" panose="02020603050405020304" pitchFamily="18" charset="0"/>
              </a:rPr>
              <a:t>The listener interface for receiving </a:t>
            </a:r>
            <a:r>
              <a:rPr lang="en-IN" sz="2400" dirty="0" err="1">
                <a:latin typeface="Times New Roman" panose="02020603050405020304" pitchFamily="18" charset="0"/>
                <a:cs typeface="Times New Roman" panose="02020603050405020304" pitchFamily="18" charset="0"/>
              </a:rPr>
              <a:t>WindowEvents</a:t>
            </a:r>
            <a:r>
              <a:rPr lang="en-IN" sz="2400" dirty="0">
                <a:latin typeface="Times New Roman" panose="02020603050405020304" pitchFamily="18" charset="0"/>
                <a:cs typeface="Times New Roman" panose="02020603050405020304" pitchFamily="18" charset="0"/>
              </a:rPr>
              <a:t>, including WINDOW_GAINED_FOCUS and WINDOW_LOST_FOCUS events</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windowGainedFocus</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the Window is set to be the focused Window, which means that the Window, or one of its subcomponents, will receive keyboard events.</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windowLostFocus</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WindowEvent</a:t>
            </a:r>
            <a:r>
              <a:rPr lang="en-IN" sz="2400" b="1" dirty="0">
                <a:latin typeface="Times New Roman" panose="02020603050405020304" pitchFamily="18" charset="0"/>
                <a:cs typeface="Times New Roman" panose="02020603050405020304" pitchFamily="18" charset="0"/>
              </a:rPr>
              <a:t> e): </a:t>
            </a:r>
            <a:r>
              <a:rPr lang="en-IN" sz="2400" dirty="0">
                <a:latin typeface="Times New Roman" panose="02020603050405020304" pitchFamily="18" charset="0"/>
                <a:cs typeface="Times New Roman" panose="02020603050405020304" pitchFamily="18" charset="0"/>
              </a:rPr>
              <a:t>invoked when the Window is no longer the focused Window, which means that keyboard events will no longer be delivered to the window or any of its subcomponents</a:t>
            </a:r>
          </a:p>
        </p:txBody>
      </p:sp>
    </p:spTree>
    <p:extLst>
      <p:ext uri="{BB962C8B-B14F-4D97-AF65-F5344CB8AC3E}">
        <p14:creationId xmlns:p14="http://schemas.microsoft.com/office/powerpoint/2010/main" val="27059146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airplan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0C12-B2BE-0D1D-6003-1F6D09136BE3}"/>
              </a:ext>
            </a:extLst>
          </p:cNvPr>
          <p:cNvSpPr>
            <a:spLocks noGrp="1"/>
          </p:cNvSpPr>
          <p:nvPr>
            <p:ph type="title"/>
          </p:nvPr>
        </p:nvSpPr>
        <p:spPr>
          <a:xfrm>
            <a:off x="838200" y="71121"/>
            <a:ext cx="10515600" cy="843279"/>
          </a:xfrm>
        </p:spPr>
        <p:txBody>
          <a:bodyPr>
            <a:noAutofit/>
          </a:bodyPr>
          <a:lstStyle/>
          <a:p>
            <a:pPr algn="ctr"/>
            <a:r>
              <a:rPr lang="en-IN" sz="7200" b="1" dirty="0">
                <a:latin typeface="Times New Roman" panose="02020603050405020304" pitchFamily="18" charset="0"/>
                <a:cs typeface="Times New Roman" panose="02020603050405020304" pitchFamily="18" charset="0"/>
              </a:rPr>
              <a:t>MOUSEEVENT CLASS</a:t>
            </a:r>
          </a:p>
        </p:txBody>
      </p:sp>
      <p:sp>
        <p:nvSpPr>
          <p:cNvPr id="3" name="Content Placeholder 2">
            <a:extLst>
              <a:ext uri="{FF2B5EF4-FFF2-40B4-BE49-F238E27FC236}">
                <a16:creationId xmlns:a16="http://schemas.microsoft.com/office/drawing/2014/main" id="{AF8D3E6E-895C-96DD-742C-09DAF31CCFF7}"/>
              </a:ext>
            </a:extLst>
          </p:cNvPr>
          <p:cNvSpPr>
            <a:spLocks noGrp="1"/>
          </p:cNvSpPr>
          <p:nvPr>
            <p:ph idx="1"/>
          </p:nvPr>
        </p:nvSpPr>
        <p:spPr>
          <a:xfrm>
            <a:off x="111760" y="1016000"/>
            <a:ext cx="11887200" cy="5770879"/>
          </a:xfrm>
        </p:spPr>
        <p:txBody>
          <a:bodyPr>
            <a:normAutofit/>
          </a:bodyPr>
          <a:lstStyle/>
          <a:p>
            <a:r>
              <a:rPr lang="en-IN" sz="2400" dirty="0">
                <a:latin typeface="Times New Roman" panose="02020603050405020304" pitchFamily="18" charset="0"/>
                <a:cs typeface="Times New Roman" panose="02020603050405020304" pitchFamily="18" charset="0"/>
              </a:rPr>
              <a:t>This event indicates a mouse action occurred in a </a:t>
            </a:r>
            <a:r>
              <a:rPr lang="en-IN" sz="2400" dirty="0" err="1">
                <a:latin typeface="Times New Roman" panose="02020603050405020304" pitchFamily="18" charset="0"/>
                <a:cs typeface="Times New Roman" panose="02020603050405020304" pitchFamily="18" charset="0"/>
              </a:rPr>
              <a:t>componnet</a:t>
            </a:r>
            <a:r>
              <a:rPr lang="en-IN" sz="2400" dirty="0">
                <a:latin typeface="Times New Roman" panose="02020603050405020304" pitchFamily="18" charset="0"/>
                <a:cs typeface="Times New Roman" panose="02020603050405020304" pitchFamily="18" charset="0"/>
              </a:rPr>
              <a:t>,. This low level event is generated by a component object for Mouse Events and Mouse motion events.</a:t>
            </a:r>
          </a:p>
          <a:p>
            <a:r>
              <a:rPr lang="en-IN" sz="2400" dirty="0">
                <a:latin typeface="Times New Roman" panose="02020603050405020304" pitchFamily="18" charset="0"/>
                <a:cs typeface="Times New Roman" panose="02020603050405020304" pitchFamily="18" charset="0"/>
              </a:rPr>
              <a:t>Constants for</a:t>
            </a:r>
            <a:r>
              <a:rPr lang="en-IN" sz="2400" b="1" dirty="0">
                <a:latin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cs typeface="Times New Roman" panose="02020603050405020304" pitchFamily="18" charset="0"/>
              </a:rPr>
              <a:t>java.awt.event.MouseEvent</a:t>
            </a:r>
            <a:r>
              <a:rPr lang="en-IN" sz="2400" b="1" dirty="0">
                <a:latin typeface="Times New Roman" panose="02020603050405020304" pitchFamily="18" charset="0"/>
                <a:cs typeface="Times New Roman" panose="02020603050405020304" pitchFamily="18" charset="0"/>
              </a:rPr>
              <a:t> class </a:t>
            </a:r>
            <a:r>
              <a:rPr lang="en-IN" sz="2400" dirty="0">
                <a:latin typeface="Times New Roman" panose="02020603050405020304" pitchFamily="18" charset="0"/>
                <a:cs typeface="Times New Roman" panose="02020603050405020304" pitchFamily="18" charset="0"/>
              </a:rPr>
              <a:t>are:</a:t>
            </a:r>
          </a:p>
          <a:p>
            <a:r>
              <a:rPr lang="en-IN" sz="2400" b="1" dirty="0">
                <a:latin typeface="Times New Roman" panose="02020603050405020304" pitchFamily="18" charset="0"/>
                <a:cs typeface="Times New Roman" panose="02020603050405020304" pitchFamily="18" charset="0"/>
              </a:rPr>
              <a:t>static int BUTTON1 :</a:t>
            </a:r>
            <a:r>
              <a:rPr lang="en-IN" sz="2400" dirty="0">
                <a:latin typeface="Times New Roman" panose="02020603050405020304" pitchFamily="18" charset="0"/>
                <a:cs typeface="Times New Roman" panose="02020603050405020304" pitchFamily="18" charset="0"/>
              </a:rPr>
              <a:t> indicates mouse button #1, used by </a:t>
            </a:r>
            <a:r>
              <a:rPr lang="en-IN" sz="2400" dirty="0" err="1">
                <a:latin typeface="Times New Roman" panose="02020603050405020304" pitchFamily="18" charset="0"/>
                <a:cs typeface="Times New Roman" panose="02020603050405020304" pitchFamily="18" charset="0"/>
              </a:rPr>
              <a:t>getButton</a:t>
            </a:r>
            <a:r>
              <a:rPr lang="en-IN" sz="2400" dirty="0">
                <a:latin typeface="Times New Roman" panose="02020603050405020304" pitchFamily="18" charset="0"/>
                <a:cs typeface="Times New Roman" panose="02020603050405020304" pitchFamily="18" charset="0"/>
              </a:rPr>
              <a:t>()</a:t>
            </a:r>
          </a:p>
          <a:p>
            <a:r>
              <a:rPr lang="en-IN" sz="2400" b="1" dirty="0">
                <a:latin typeface="Times New Roman" panose="02020603050405020304" pitchFamily="18" charset="0"/>
                <a:cs typeface="Times New Roman" panose="02020603050405020304" pitchFamily="18" charset="0"/>
              </a:rPr>
              <a:t>static int BUTTON2 : </a:t>
            </a:r>
            <a:r>
              <a:rPr lang="en-IN" sz="2400" dirty="0">
                <a:latin typeface="Times New Roman" panose="02020603050405020304" pitchFamily="18" charset="0"/>
                <a:cs typeface="Times New Roman" panose="02020603050405020304" pitchFamily="18" charset="0"/>
              </a:rPr>
              <a:t>indicates mouse button #2; used by </a:t>
            </a:r>
            <a:r>
              <a:rPr lang="en-IN" sz="2400" dirty="0" err="1">
                <a:latin typeface="Times New Roman" panose="02020603050405020304" pitchFamily="18" charset="0"/>
                <a:cs typeface="Times New Roman" panose="02020603050405020304" pitchFamily="18" charset="0"/>
              </a:rPr>
              <a:t>getButton</a:t>
            </a:r>
            <a:r>
              <a:rPr lang="en-IN" sz="2400" dirty="0">
                <a:latin typeface="Times New Roman" panose="02020603050405020304" pitchFamily="18" charset="0"/>
                <a:cs typeface="Times New Roman" panose="02020603050405020304" pitchFamily="18" charset="0"/>
              </a:rPr>
              <a:t>()</a:t>
            </a:r>
          </a:p>
          <a:p>
            <a:r>
              <a:rPr lang="en-IN" sz="2400" b="1" dirty="0">
                <a:latin typeface="Times New Roman" panose="02020603050405020304" pitchFamily="18" charset="0"/>
                <a:cs typeface="Times New Roman" panose="02020603050405020304" pitchFamily="18" charset="0"/>
              </a:rPr>
              <a:t>static int BUTTON3 : </a:t>
            </a:r>
            <a:r>
              <a:rPr lang="en-IN" sz="2400" dirty="0">
                <a:latin typeface="Times New Roman" panose="02020603050405020304" pitchFamily="18" charset="0"/>
                <a:cs typeface="Times New Roman" panose="02020603050405020304" pitchFamily="18" charset="0"/>
              </a:rPr>
              <a:t>indicates mouse button #3; used by </a:t>
            </a:r>
            <a:r>
              <a:rPr lang="en-IN" sz="2400" dirty="0" err="1">
                <a:latin typeface="Times New Roman" panose="02020603050405020304" pitchFamily="18" charset="0"/>
                <a:cs typeface="Times New Roman" panose="02020603050405020304" pitchFamily="18" charset="0"/>
              </a:rPr>
              <a:t>getButton</a:t>
            </a:r>
            <a:r>
              <a:rPr lang="en-IN" sz="2400" dirty="0">
                <a:latin typeface="Times New Roman" panose="02020603050405020304" pitchFamily="18" charset="0"/>
                <a:cs typeface="Times New Roman" panose="02020603050405020304" pitchFamily="18" charset="0"/>
              </a:rPr>
              <a:t>()</a:t>
            </a:r>
          </a:p>
          <a:p>
            <a:r>
              <a:rPr lang="en-IN" sz="2400" b="1" dirty="0">
                <a:latin typeface="Times New Roman" panose="02020603050405020304" pitchFamily="18" charset="0"/>
                <a:cs typeface="Times New Roman" panose="02020603050405020304" pitchFamily="18" charset="0"/>
              </a:rPr>
              <a:t>static int MOUSE_CLICKED</a:t>
            </a:r>
          </a:p>
          <a:p>
            <a:r>
              <a:rPr lang="en-IN" sz="2400" b="1" dirty="0">
                <a:latin typeface="Times New Roman" panose="02020603050405020304" pitchFamily="18" charset="0"/>
                <a:cs typeface="Times New Roman" panose="02020603050405020304" pitchFamily="18" charset="0"/>
              </a:rPr>
              <a:t>static int MOUSE_DRAGGED</a:t>
            </a:r>
          </a:p>
          <a:p>
            <a:r>
              <a:rPr lang="en-IN" sz="2400" b="1" dirty="0">
                <a:latin typeface="Times New Roman" panose="02020603050405020304" pitchFamily="18" charset="0"/>
                <a:cs typeface="Times New Roman" panose="02020603050405020304" pitchFamily="18" charset="0"/>
              </a:rPr>
              <a:t>static int MOUSE_ENTERED</a:t>
            </a:r>
          </a:p>
          <a:p>
            <a:r>
              <a:rPr lang="en-IN" sz="2400" b="1" dirty="0">
                <a:latin typeface="Times New Roman" panose="02020603050405020304" pitchFamily="18" charset="0"/>
                <a:cs typeface="Times New Roman" panose="02020603050405020304" pitchFamily="18" charset="0"/>
              </a:rPr>
              <a:t>static int MOUSE_EXITED</a:t>
            </a:r>
          </a:p>
          <a:p>
            <a:r>
              <a:rPr lang="en-IN" sz="2400" b="1" dirty="0">
                <a:latin typeface="Times New Roman" panose="02020603050405020304" pitchFamily="18" charset="0"/>
                <a:cs typeface="Times New Roman" panose="02020603050405020304" pitchFamily="18" charset="0"/>
              </a:rPr>
              <a:t>static int MOUSE_MOVED</a:t>
            </a:r>
          </a:p>
          <a:p>
            <a:r>
              <a:rPr lang="en-IN" sz="2400" b="1" dirty="0">
                <a:latin typeface="Times New Roman" panose="02020603050405020304" pitchFamily="18" charset="0"/>
                <a:cs typeface="Times New Roman" panose="02020603050405020304" pitchFamily="18" charset="0"/>
              </a:rPr>
              <a:t>static int MOUSE_PRESSED</a:t>
            </a:r>
          </a:p>
          <a:p>
            <a:r>
              <a:rPr lang="en-IN" sz="2400" b="1" dirty="0">
                <a:latin typeface="Times New Roman" panose="02020603050405020304" pitchFamily="18" charset="0"/>
                <a:cs typeface="Times New Roman" panose="02020603050405020304" pitchFamily="18" charset="0"/>
              </a:rPr>
              <a:t>static int MOUSE_RELEASED</a:t>
            </a:r>
          </a:p>
        </p:txBody>
      </p:sp>
    </p:spTree>
    <p:extLst>
      <p:ext uri="{BB962C8B-B14F-4D97-AF65-F5344CB8AC3E}">
        <p14:creationId xmlns:p14="http://schemas.microsoft.com/office/powerpoint/2010/main" val="3710809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airplan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F78F-4288-027F-6A18-44E41322B473}"/>
              </a:ext>
            </a:extLst>
          </p:cNvPr>
          <p:cNvSpPr>
            <a:spLocks noGrp="1"/>
          </p:cNvSpPr>
          <p:nvPr>
            <p:ph type="title"/>
          </p:nvPr>
        </p:nvSpPr>
        <p:spPr/>
        <p:txBody>
          <a:bodyPr/>
          <a:lstStyle/>
          <a:p>
            <a:endParaRPr lang="en-IN" dirty="0"/>
          </a:p>
        </p:txBody>
      </p:sp>
      <p:graphicFrame>
        <p:nvGraphicFramePr>
          <p:cNvPr id="4" name="Table 4">
            <a:extLst>
              <a:ext uri="{FF2B5EF4-FFF2-40B4-BE49-F238E27FC236}">
                <a16:creationId xmlns:a16="http://schemas.microsoft.com/office/drawing/2014/main" id="{00242828-CC73-8735-5B58-13C909874DF0}"/>
              </a:ext>
            </a:extLst>
          </p:cNvPr>
          <p:cNvGraphicFramePr>
            <a:graphicFrameLocks noGrp="1"/>
          </p:cNvGraphicFramePr>
          <p:nvPr>
            <p:ph idx="1"/>
            <p:extLst>
              <p:ext uri="{D42A27DB-BD31-4B8C-83A1-F6EECF244321}">
                <p14:modId xmlns:p14="http://schemas.microsoft.com/office/powerpoint/2010/main" val="787213933"/>
              </p:ext>
            </p:extLst>
          </p:nvPr>
        </p:nvGraphicFramePr>
        <p:xfrm>
          <a:off x="838200" y="1945640"/>
          <a:ext cx="10515600" cy="2099945"/>
        </p:xfrm>
        <a:graphic>
          <a:graphicData uri="http://schemas.openxmlformats.org/drawingml/2006/table">
            <a:tbl>
              <a:tblPr firstRow="1" bandRow="1">
                <a:tableStyleId>{5940675A-B579-460E-94D1-54222C63F5DA}</a:tableStyleId>
              </a:tblPr>
              <a:tblGrid>
                <a:gridCol w="2905125">
                  <a:extLst>
                    <a:ext uri="{9D8B030D-6E8A-4147-A177-3AD203B41FA5}">
                      <a16:colId xmlns:a16="http://schemas.microsoft.com/office/drawing/2014/main" val="796290317"/>
                    </a:ext>
                  </a:extLst>
                </a:gridCol>
                <a:gridCol w="7610475">
                  <a:extLst>
                    <a:ext uri="{9D8B030D-6E8A-4147-A177-3AD203B41FA5}">
                      <a16:colId xmlns:a16="http://schemas.microsoft.com/office/drawing/2014/main" val="703451138"/>
                    </a:ext>
                  </a:extLst>
                </a:gridCol>
              </a:tblGrid>
              <a:tr h="370840">
                <a:tc>
                  <a:txBody>
                    <a:bodyPr/>
                    <a:lstStyle/>
                    <a:p>
                      <a:pPr algn="ctr"/>
                      <a:r>
                        <a:rPr lang="en-IN" sz="1600" dirty="0" err="1">
                          <a:latin typeface="Times New Roman" panose="02020603050405020304" pitchFamily="18" charset="0"/>
                          <a:cs typeface="Times New Roman" panose="02020603050405020304" pitchFamily="18" charset="0"/>
                        </a:rPr>
                        <a:t>MouseEvent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IN" sz="1600" dirty="0">
                          <a:latin typeface="Times New Roman" panose="02020603050405020304" pitchFamily="18" charset="0"/>
                          <a:cs typeface="Times New Roman" panose="02020603050405020304" pitchFamily="18" charset="0"/>
                        </a:rPr>
                        <a:t>This is generated when the mouse is dragged, moved, clicked, pressed or released. Also generated when the mouse enters or exists a component.</a:t>
                      </a:r>
                    </a:p>
                  </a:txBody>
                  <a:tcPr/>
                </a:tc>
                <a:extLst>
                  <a:ext uri="{0D108BD9-81ED-4DB2-BD59-A6C34878D82A}">
                    <a16:rowId xmlns:a16="http://schemas.microsoft.com/office/drawing/2014/main" val="3355259494"/>
                  </a:ext>
                </a:extLst>
              </a:tr>
              <a:tr h="370840">
                <a:tc>
                  <a:txBody>
                    <a:bodyPr/>
                    <a:lstStyle/>
                    <a:p>
                      <a:pPr algn="ctr"/>
                      <a:r>
                        <a:rPr lang="en-IN" sz="1600" dirty="0" err="1">
                          <a:latin typeface="Times New Roman" panose="02020603050405020304" pitchFamily="18" charset="0"/>
                          <a:cs typeface="Times New Roman" panose="02020603050405020304" pitchFamily="18" charset="0"/>
                        </a:rPr>
                        <a:t>MouseWheelEvent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latin typeface="Times New Roman" panose="02020603050405020304" pitchFamily="18" charset="0"/>
                          <a:cs typeface="Times New Roman" panose="02020603050405020304" pitchFamily="18" charset="0"/>
                        </a:rPr>
                        <a:t>This is generated when the mouse wheel is moved. (Added by Java2)</a:t>
                      </a:r>
                    </a:p>
                  </a:txBody>
                  <a:tcPr/>
                </a:tc>
                <a:extLst>
                  <a:ext uri="{0D108BD9-81ED-4DB2-BD59-A6C34878D82A}">
                    <a16:rowId xmlns:a16="http://schemas.microsoft.com/office/drawing/2014/main" val="809753205"/>
                  </a:ext>
                </a:extLst>
              </a:tr>
              <a:tr h="370840">
                <a:tc>
                  <a:txBody>
                    <a:bodyPr/>
                    <a:lstStyle/>
                    <a:p>
                      <a:pPr algn="ctr"/>
                      <a:r>
                        <a:rPr lang="en-IN" sz="1600" dirty="0" err="1">
                          <a:latin typeface="Times New Roman" panose="02020603050405020304" pitchFamily="18" charset="0"/>
                          <a:cs typeface="Times New Roman" panose="02020603050405020304" pitchFamily="18" charset="0"/>
                        </a:rPr>
                        <a:t>TextEvent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latin typeface="Times New Roman" panose="02020603050405020304" pitchFamily="18" charset="0"/>
                          <a:cs typeface="Times New Roman" panose="02020603050405020304" pitchFamily="18" charset="0"/>
                        </a:rPr>
                        <a:t>This is generated when the value of a text area or text field is changed.</a:t>
                      </a:r>
                    </a:p>
                  </a:txBody>
                  <a:tcPr/>
                </a:tc>
                <a:extLst>
                  <a:ext uri="{0D108BD9-81ED-4DB2-BD59-A6C34878D82A}">
                    <a16:rowId xmlns:a16="http://schemas.microsoft.com/office/drawing/2014/main" val="2010408718"/>
                  </a:ext>
                </a:extLst>
              </a:tr>
              <a:tr h="370840">
                <a:tc>
                  <a:txBody>
                    <a:bodyPr/>
                    <a:lstStyle/>
                    <a:p>
                      <a:pPr algn="ctr"/>
                      <a:r>
                        <a:rPr lang="en-IN" sz="1600" dirty="0" err="1">
                          <a:latin typeface="Times New Roman" panose="02020603050405020304" pitchFamily="18" charset="0"/>
                          <a:cs typeface="Times New Roman" panose="02020603050405020304" pitchFamily="18" charset="0"/>
                        </a:rPr>
                        <a:t>WindowEvent</a:t>
                      </a:r>
                      <a:endParaRPr lang="en-IN" sz="1600" dirty="0">
                        <a:latin typeface="Times New Roman" panose="02020603050405020304" pitchFamily="18" charset="0"/>
                        <a:cs typeface="Times New Roman" panose="02020603050405020304" pitchFamily="18" charset="0"/>
                      </a:endParaRPr>
                    </a:p>
                  </a:txBody>
                  <a:tcPr/>
                </a:tc>
                <a:tc>
                  <a:txBody>
                    <a:bodyPr/>
                    <a:lstStyle/>
                    <a:p>
                      <a:pPr algn="ctr"/>
                      <a:r>
                        <a:rPr lang="en-IN" sz="1600" dirty="0">
                          <a:latin typeface="Times New Roman" panose="02020603050405020304" pitchFamily="18" charset="0"/>
                          <a:cs typeface="Times New Roman" panose="02020603050405020304" pitchFamily="18" charset="0"/>
                        </a:rPr>
                        <a:t>This is generated when a window is activated, closed, deactivated, </a:t>
                      </a:r>
                      <a:r>
                        <a:rPr lang="en-IN" sz="1600" dirty="0" err="1">
                          <a:latin typeface="Times New Roman" panose="02020603050405020304" pitchFamily="18" charset="0"/>
                          <a:cs typeface="Times New Roman" panose="02020603050405020304" pitchFamily="18" charset="0"/>
                        </a:rPr>
                        <a:t>deiconified</a:t>
                      </a:r>
                      <a:r>
                        <a:rPr lang="en-IN" sz="1600" dirty="0">
                          <a:latin typeface="Times New Roman" panose="02020603050405020304" pitchFamily="18" charset="0"/>
                          <a:cs typeface="Times New Roman" panose="02020603050405020304" pitchFamily="18" charset="0"/>
                        </a:rPr>
                        <a:t>, iconified, opened or quit.</a:t>
                      </a:r>
                    </a:p>
                  </a:txBody>
                  <a:tcPr/>
                </a:tc>
                <a:extLst>
                  <a:ext uri="{0D108BD9-81ED-4DB2-BD59-A6C34878D82A}">
                    <a16:rowId xmlns:a16="http://schemas.microsoft.com/office/drawing/2014/main" val="2400612240"/>
                  </a:ext>
                </a:extLst>
              </a:tr>
            </a:tbl>
          </a:graphicData>
        </a:graphic>
      </p:graphicFrame>
    </p:spTree>
    <p:extLst>
      <p:ext uri="{BB962C8B-B14F-4D97-AF65-F5344CB8AC3E}">
        <p14:creationId xmlns:p14="http://schemas.microsoft.com/office/powerpoint/2010/main" val="1862574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5478-EB2D-E6CC-B347-A9E7834EA104}"/>
              </a:ext>
            </a:extLst>
          </p:cNvPr>
          <p:cNvSpPr>
            <a:spLocks noGrp="1"/>
          </p:cNvSpPr>
          <p:nvPr>
            <p:ph type="title"/>
          </p:nvPr>
        </p:nvSpPr>
        <p:spPr/>
        <p:txBody>
          <a:bodyPr>
            <a:noAutofit/>
          </a:bodyPr>
          <a:lstStyle/>
          <a:p>
            <a:pPr algn="ctr"/>
            <a:r>
              <a:rPr lang="en-IN" sz="9600" b="1" dirty="0">
                <a:latin typeface="Times New Roman" panose="02020603050405020304" pitchFamily="18" charset="0"/>
                <a:cs typeface="Times New Roman" panose="02020603050405020304" pitchFamily="18" charset="0"/>
              </a:rPr>
              <a:t>END</a:t>
            </a:r>
          </a:p>
        </p:txBody>
      </p:sp>
      <p:pic>
        <p:nvPicPr>
          <p:cNvPr id="4" name="Content Placeholder 6">
            <a:extLst>
              <a:ext uri="{FF2B5EF4-FFF2-40B4-BE49-F238E27FC236}">
                <a16:creationId xmlns:a16="http://schemas.microsoft.com/office/drawing/2014/main" id="{9721FC52-4EAE-6734-3D42-F5E7341FA3EE}"/>
              </a:ext>
            </a:extLst>
          </p:cNvPr>
          <p:cNvPicPr>
            <a:picLocks noGrp="1" noChangeAspect="1"/>
          </p:cNvPicPr>
          <p:nvPr>
            <p:ph idx="1"/>
          </p:nvPr>
        </p:nvPicPr>
        <p:blipFill>
          <a:blip r:embed="rId2"/>
          <a:stretch>
            <a:fillRect/>
          </a:stretch>
        </p:blipFill>
        <p:spPr bwMode="auto">
          <a:xfrm>
            <a:off x="2126236" y="1958975"/>
            <a:ext cx="776807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852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99D6-60D2-7D16-3181-3CA7F4961174}"/>
              </a:ext>
            </a:extLst>
          </p:cNvPr>
          <p:cNvSpPr>
            <a:spLocks noGrp="1"/>
          </p:cNvSpPr>
          <p:nvPr>
            <p:ph type="title"/>
          </p:nvPr>
        </p:nvSpPr>
        <p:spPr/>
        <p:txBody>
          <a:bodyPr>
            <a:normAutofit/>
          </a:bodyPr>
          <a:lstStyle/>
          <a:p>
            <a:pPr algn="ctr"/>
            <a:r>
              <a:rPr lang="en-IN" sz="8800" b="1" dirty="0" err="1">
                <a:latin typeface="Times New Roman" panose="02020603050405020304" pitchFamily="18" charset="0"/>
                <a:cs typeface="Times New Roman" panose="02020603050405020304" pitchFamily="18" charset="0"/>
              </a:rPr>
              <a:t>ActionEvent</a:t>
            </a:r>
            <a:r>
              <a:rPr lang="en-IN" sz="8800" b="1" dirty="0">
                <a:latin typeface="Times New Roman" panose="02020603050405020304" pitchFamily="18" charset="0"/>
                <a:cs typeface="Times New Roman" panose="02020603050405020304" pitchFamily="18" charset="0"/>
              </a:rPr>
              <a:t> Class</a:t>
            </a:r>
          </a:p>
        </p:txBody>
      </p:sp>
      <p:sp>
        <p:nvSpPr>
          <p:cNvPr id="3" name="Content Placeholder 2">
            <a:extLst>
              <a:ext uri="{FF2B5EF4-FFF2-40B4-BE49-F238E27FC236}">
                <a16:creationId xmlns:a16="http://schemas.microsoft.com/office/drawing/2014/main" id="{8B6BE091-137A-1A72-500D-43BF0F6C23C9}"/>
              </a:ext>
            </a:extLst>
          </p:cNvPr>
          <p:cNvSpPr>
            <a:spLocks noGrp="1"/>
          </p:cNvSpPr>
          <p:nvPr>
            <p:ph idx="1"/>
          </p:nvPr>
        </p:nvSpPr>
        <p:spPr>
          <a:xfrm>
            <a:off x="285750" y="1485900"/>
            <a:ext cx="11620500" cy="5238750"/>
          </a:xfrm>
        </p:spPr>
        <p:txBody>
          <a:bodyPr>
            <a:normAutofit lnSpcReduction="10000"/>
          </a:bodyPr>
          <a:lstStyle/>
          <a:p>
            <a:pPr algn="just">
              <a:lnSpc>
                <a:spcPct val="160000"/>
              </a:lnSpc>
            </a:pPr>
            <a:r>
              <a:rPr lang="en-IN" sz="2400" dirty="0">
                <a:latin typeface="Times New Roman" panose="02020603050405020304" pitchFamily="18" charset="0"/>
                <a:cs typeface="Times New Roman" panose="02020603050405020304" pitchFamily="18" charset="0"/>
              </a:rPr>
              <a:t>The </a:t>
            </a:r>
            <a:r>
              <a:rPr lang="en-IN" sz="2400" dirty="0" err="1">
                <a:latin typeface="Times New Roman" panose="02020603050405020304" pitchFamily="18" charset="0"/>
                <a:cs typeface="Times New Roman" panose="02020603050405020304" pitchFamily="18" charset="0"/>
              </a:rPr>
              <a:t>ActionEvent</a:t>
            </a:r>
            <a:r>
              <a:rPr lang="en-IN" sz="2400" dirty="0">
                <a:latin typeface="Times New Roman" panose="02020603050405020304" pitchFamily="18" charset="0"/>
                <a:cs typeface="Times New Roman" panose="02020603050405020304" pitchFamily="18" charset="0"/>
              </a:rPr>
              <a:t> class defines 4 integer constants that can be used to identify any modifiers associated with an action event: -</a:t>
            </a:r>
            <a:r>
              <a:rPr lang="en-IN" sz="2400" b="1" dirty="0">
                <a:latin typeface="Times New Roman" panose="02020603050405020304" pitchFamily="18" charset="0"/>
                <a:cs typeface="Times New Roman" panose="02020603050405020304" pitchFamily="18" charset="0"/>
              </a:rPr>
              <a:t>ALT_MASK </a:t>
            </a:r>
            <a:r>
              <a:rPr lang="en-IN" sz="240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CTRL_MASK</a:t>
            </a:r>
            <a:r>
              <a:rPr lang="en-IN" sz="240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META_MASK </a:t>
            </a:r>
            <a:r>
              <a:rPr lang="en-IN" sz="2400" dirty="0">
                <a:latin typeface="Times New Roman" panose="02020603050405020304" pitchFamily="18" charset="0"/>
                <a:cs typeface="Times New Roman" panose="02020603050405020304" pitchFamily="18" charset="0"/>
              </a:rPr>
              <a:t>and </a:t>
            </a:r>
            <a:r>
              <a:rPr lang="en-IN" sz="2400" b="1" dirty="0">
                <a:latin typeface="Times New Roman" panose="02020603050405020304" pitchFamily="18" charset="0"/>
                <a:cs typeface="Times New Roman" panose="02020603050405020304" pitchFamily="18" charset="0"/>
              </a:rPr>
              <a:t>SHIFT_MASK.</a:t>
            </a:r>
          </a:p>
          <a:p>
            <a:pPr algn="just">
              <a:lnSpc>
                <a:spcPct val="160000"/>
              </a:lnSpc>
            </a:pPr>
            <a:r>
              <a:rPr lang="en-IN" sz="2400" dirty="0">
                <a:latin typeface="Times New Roman" panose="02020603050405020304" pitchFamily="18" charset="0"/>
                <a:cs typeface="Times New Roman" panose="02020603050405020304" pitchFamily="18" charset="0"/>
              </a:rPr>
              <a:t>If there is an integer constant, </a:t>
            </a:r>
            <a:r>
              <a:rPr lang="en-IN" sz="2400" b="1" dirty="0">
                <a:latin typeface="Times New Roman" panose="02020603050405020304" pitchFamily="18" charset="0"/>
                <a:cs typeface="Times New Roman" panose="02020603050405020304" pitchFamily="18" charset="0"/>
              </a:rPr>
              <a:t>ACTION_PERFORMED </a:t>
            </a:r>
            <a:r>
              <a:rPr lang="en-IN" sz="2400" dirty="0">
                <a:latin typeface="Times New Roman" panose="02020603050405020304" pitchFamily="18" charset="0"/>
                <a:cs typeface="Times New Roman" panose="02020603050405020304" pitchFamily="18" charset="0"/>
              </a:rPr>
              <a:t>, which can be used to identify action events. </a:t>
            </a:r>
            <a:r>
              <a:rPr lang="en-IN" sz="2400" b="1" dirty="0">
                <a:latin typeface="Times New Roman" panose="02020603050405020304" pitchFamily="18" charset="0"/>
                <a:cs typeface="Times New Roman" panose="02020603050405020304" pitchFamily="18" charset="0"/>
              </a:rPr>
              <a:t>ACTIONEVENT </a:t>
            </a:r>
            <a:r>
              <a:rPr lang="en-IN" sz="2400" dirty="0">
                <a:latin typeface="Times New Roman" panose="02020603050405020304" pitchFamily="18" charset="0"/>
                <a:cs typeface="Times New Roman" panose="02020603050405020304" pitchFamily="18" charset="0"/>
              </a:rPr>
              <a:t>has these 3 constructors:</a:t>
            </a:r>
          </a:p>
          <a:p>
            <a:pPr algn="just">
              <a:lnSpc>
                <a:spcPct val="160000"/>
              </a:lnSpc>
            </a:pPr>
            <a:r>
              <a:rPr lang="en-IN" sz="2400" dirty="0" err="1">
                <a:latin typeface="Times New Roman" panose="02020603050405020304" pitchFamily="18" charset="0"/>
                <a:cs typeface="Times New Roman" panose="02020603050405020304" pitchFamily="18" charset="0"/>
              </a:rPr>
              <a:t>ActionEvent</a:t>
            </a:r>
            <a:r>
              <a:rPr lang="en-IN" sz="2400" dirty="0">
                <a:latin typeface="Times New Roman" panose="02020603050405020304" pitchFamily="18" charset="0"/>
                <a:cs typeface="Times New Roman" panose="02020603050405020304" pitchFamily="18" charset="0"/>
              </a:rPr>
              <a:t>(Object </a:t>
            </a:r>
            <a:r>
              <a:rPr lang="en-IN" sz="2400" dirty="0" err="1">
                <a:latin typeface="Times New Roman" panose="02020603050405020304" pitchFamily="18" charset="0"/>
                <a:cs typeface="Times New Roman" panose="02020603050405020304" pitchFamily="18" charset="0"/>
              </a:rPr>
              <a:t>src</a:t>
            </a:r>
            <a:r>
              <a:rPr lang="en-IN" sz="2400" dirty="0">
                <a:latin typeface="Times New Roman" panose="02020603050405020304" pitchFamily="18" charset="0"/>
                <a:cs typeface="Times New Roman" panose="02020603050405020304" pitchFamily="18" charset="0"/>
              </a:rPr>
              <a:t>, int type, String </a:t>
            </a:r>
            <a:r>
              <a:rPr lang="en-IN" sz="2400" dirty="0" err="1">
                <a:latin typeface="Times New Roman" panose="02020603050405020304" pitchFamily="18" charset="0"/>
                <a:cs typeface="Times New Roman" panose="02020603050405020304" pitchFamily="18" charset="0"/>
              </a:rPr>
              <a:t>cmd</a:t>
            </a:r>
            <a:r>
              <a:rPr lang="en-IN" sz="2400" dirty="0">
                <a:latin typeface="Times New Roman" panose="02020603050405020304" pitchFamily="18" charset="0"/>
                <a:cs typeface="Times New Roman" panose="02020603050405020304" pitchFamily="18" charset="0"/>
              </a:rPr>
              <a:t>)</a:t>
            </a:r>
          </a:p>
          <a:p>
            <a:pPr algn="just">
              <a:lnSpc>
                <a:spcPct val="160000"/>
              </a:lnSpc>
            </a:pPr>
            <a:r>
              <a:rPr lang="en-IN" sz="2400" dirty="0" err="1">
                <a:latin typeface="Times New Roman" panose="02020603050405020304" pitchFamily="18" charset="0"/>
                <a:cs typeface="Times New Roman" panose="02020603050405020304" pitchFamily="18" charset="0"/>
              </a:rPr>
              <a:t>ActionEvent</a:t>
            </a:r>
            <a:r>
              <a:rPr lang="en-IN" sz="2400" dirty="0">
                <a:latin typeface="Times New Roman" panose="02020603050405020304" pitchFamily="18" charset="0"/>
                <a:cs typeface="Times New Roman" panose="02020603050405020304" pitchFamily="18" charset="0"/>
              </a:rPr>
              <a:t>(Object </a:t>
            </a:r>
            <a:r>
              <a:rPr lang="en-IN" sz="2400" dirty="0" err="1">
                <a:latin typeface="Times New Roman" panose="02020603050405020304" pitchFamily="18" charset="0"/>
                <a:cs typeface="Times New Roman" panose="02020603050405020304" pitchFamily="18" charset="0"/>
              </a:rPr>
              <a:t>src</a:t>
            </a:r>
            <a:r>
              <a:rPr lang="en-IN" sz="2400" dirty="0">
                <a:latin typeface="Times New Roman" panose="02020603050405020304" pitchFamily="18" charset="0"/>
                <a:cs typeface="Times New Roman" panose="02020603050405020304" pitchFamily="18" charset="0"/>
              </a:rPr>
              <a:t>, int type, String </a:t>
            </a:r>
            <a:r>
              <a:rPr lang="en-IN" sz="2400" dirty="0" err="1">
                <a:latin typeface="Times New Roman" panose="02020603050405020304" pitchFamily="18" charset="0"/>
                <a:cs typeface="Times New Roman" panose="02020603050405020304" pitchFamily="18" charset="0"/>
              </a:rPr>
              <a:t>cmd</a:t>
            </a:r>
            <a:r>
              <a:rPr lang="en-IN" sz="2400" dirty="0">
                <a:latin typeface="Times New Roman" panose="02020603050405020304" pitchFamily="18" charset="0"/>
                <a:cs typeface="Times New Roman" panose="02020603050405020304" pitchFamily="18" charset="0"/>
              </a:rPr>
              <a:t>, int modifiers)</a:t>
            </a:r>
          </a:p>
          <a:p>
            <a:pPr algn="just">
              <a:lnSpc>
                <a:spcPct val="160000"/>
              </a:lnSpc>
            </a:pPr>
            <a:r>
              <a:rPr lang="en-IN" sz="2400" dirty="0" err="1">
                <a:latin typeface="Times New Roman" panose="02020603050405020304" pitchFamily="18" charset="0"/>
                <a:cs typeface="Times New Roman" panose="02020603050405020304" pitchFamily="18" charset="0"/>
              </a:rPr>
              <a:t>ActionEvent</a:t>
            </a:r>
            <a:r>
              <a:rPr lang="en-IN" sz="2400" dirty="0">
                <a:latin typeface="Times New Roman" panose="02020603050405020304" pitchFamily="18" charset="0"/>
                <a:cs typeface="Times New Roman" panose="02020603050405020304" pitchFamily="18" charset="0"/>
              </a:rPr>
              <a:t>(Object </a:t>
            </a:r>
            <a:r>
              <a:rPr lang="en-IN" sz="2400" dirty="0" err="1">
                <a:latin typeface="Times New Roman" panose="02020603050405020304" pitchFamily="18" charset="0"/>
                <a:cs typeface="Times New Roman" panose="02020603050405020304" pitchFamily="18" charset="0"/>
              </a:rPr>
              <a:t>src</a:t>
            </a:r>
            <a:r>
              <a:rPr lang="en-IN" sz="2400" dirty="0">
                <a:latin typeface="Times New Roman" panose="02020603050405020304" pitchFamily="18" charset="0"/>
                <a:cs typeface="Times New Roman" panose="02020603050405020304" pitchFamily="18" charset="0"/>
              </a:rPr>
              <a:t>, int type, String </a:t>
            </a:r>
            <a:r>
              <a:rPr lang="en-IN" sz="2400" dirty="0" err="1">
                <a:latin typeface="Times New Roman" panose="02020603050405020304" pitchFamily="18" charset="0"/>
                <a:cs typeface="Times New Roman" panose="02020603050405020304" pitchFamily="18" charset="0"/>
              </a:rPr>
              <a:t>cmd</a:t>
            </a:r>
            <a:r>
              <a:rPr lang="en-IN" sz="2400" dirty="0">
                <a:latin typeface="Times New Roman" panose="02020603050405020304" pitchFamily="18" charset="0"/>
                <a:cs typeface="Times New Roman" panose="02020603050405020304" pitchFamily="18" charset="0"/>
              </a:rPr>
              <a:t>, long when, int modifiers)</a:t>
            </a:r>
          </a:p>
          <a:p>
            <a:pPr algn="just">
              <a:lnSpc>
                <a:spcPct val="150000"/>
              </a:lnSpc>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755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0444-ABA1-604F-FFE1-F6BC75B200D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D883A43-41B6-7E32-13EF-51E15A3877B6}"/>
              </a:ext>
            </a:extLst>
          </p:cNvPr>
          <p:cNvSpPr>
            <a:spLocks noGrp="1"/>
          </p:cNvSpPr>
          <p:nvPr>
            <p:ph idx="1"/>
          </p:nvPr>
        </p:nvSpPr>
        <p:spPr>
          <a:xfrm>
            <a:off x="152400" y="180975"/>
            <a:ext cx="11944350" cy="6496051"/>
          </a:xfrm>
        </p:spPr>
        <p:txBody>
          <a:bodyPr>
            <a:normAutofit/>
          </a:bodyPr>
          <a:lstStyle/>
          <a:p>
            <a:pPr algn="just">
              <a:lnSpc>
                <a:spcPct val="150000"/>
              </a:lnSpc>
            </a:pPr>
            <a:r>
              <a:rPr lang="en-IN" sz="2400" b="1" dirty="0">
                <a:latin typeface="Times New Roman" panose="02020603050405020304" pitchFamily="18" charset="0"/>
                <a:cs typeface="Times New Roman" panose="02020603050405020304" pitchFamily="18" charset="0"/>
              </a:rPr>
              <a:t>Public static final int ALT_MASK: </a:t>
            </a:r>
            <a:r>
              <a:rPr lang="en-IN" sz="2400" dirty="0">
                <a:latin typeface="Times New Roman" panose="02020603050405020304" pitchFamily="18" charset="0"/>
                <a:cs typeface="Times New Roman" panose="02020603050405020304" pitchFamily="18" charset="0"/>
              </a:rPr>
              <a:t>The alt modifier.</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An indicator that the alt key was held down during event.</a:t>
            </a:r>
          </a:p>
          <a:p>
            <a:pPr algn="just">
              <a:lnSpc>
                <a:spcPct val="150000"/>
              </a:lnSpc>
            </a:pPr>
            <a:r>
              <a:rPr lang="en-IN" sz="2400" b="1" dirty="0">
                <a:latin typeface="Times New Roman" panose="02020603050405020304" pitchFamily="18" charset="0"/>
                <a:cs typeface="Times New Roman" panose="02020603050405020304" pitchFamily="18" charset="0"/>
              </a:rPr>
              <a:t>Public static final int SHIFT_MASK:</a:t>
            </a:r>
            <a:r>
              <a:rPr lang="en-IN" sz="2400" dirty="0">
                <a:latin typeface="Times New Roman" panose="02020603050405020304" pitchFamily="18" charset="0"/>
                <a:cs typeface="Times New Roman" panose="02020603050405020304" pitchFamily="18" charset="0"/>
              </a:rPr>
              <a:t> The shift modifier.</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An indicator that the shift key was held down during event.</a:t>
            </a:r>
          </a:p>
          <a:p>
            <a:pPr algn="just">
              <a:lnSpc>
                <a:spcPct val="150000"/>
              </a:lnSpc>
            </a:pPr>
            <a:r>
              <a:rPr lang="en-IN" sz="2400" b="1" dirty="0">
                <a:latin typeface="Times New Roman" panose="02020603050405020304" pitchFamily="18" charset="0"/>
                <a:cs typeface="Times New Roman" panose="02020603050405020304" pitchFamily="18" charset="0"/>
              </a:rPr>
              <a:t>Public static final int CTRL_MASK:</a:t>
            </a:r>
            <a:r>
              <a:rPr lang="en-IN" sz="2400" dirty="0">
                <a:latin typeface="Times New Roman" panose="02020603050405020304" pitchFamily="18" charset="0"/>
                <a:cs typeface="Times New Roman" panose="02020603050405020304" pitchFamily="18" charset="0"/>
              </a:rPr>
              <a:t> The ctrl modifier.</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An indicator that the ctrl key was held down during event.</a:t>
            </a:r>
          </a:p>
          <a:p>
            <a:pPr algn="just">
              <a:lnSpc>
                <a:spcPct val="150000"/>
              </a:lnSpc>
            </a:pPr>
            <a:r>
              <a:rPr lang="en-IN" sz="2400" b="1" dirty="0">
                <a:latin typeface="Times New Roman" panose="02020603050405020304" pitchFamily="18" charset="0"/>
                <a:cs typeface="Times New Roman" panose="02020603050405020304" pitchFamily="18" charset="0"/>
              </a:rPr>
              <a:t>Public static final int META_MASK: </a:t>
            </a:r>
            <a:r>
              <a:rPr lang="en-IN" sz="2400" dirty="0">
                <a:latin typeface="Times New Roman" panose="02020603050405020304" pitchFamily="18" charset="0"/>
                <a:cs typeface="Times New Roman" panose="02020603050405020304" pitchFamily="18" charset="0"/>
              </a:rPr>
              <a:t>The meta modifier.</a:t>
            </a:r>
          </a:p>
          <a:p>
            <a:pPr marL="0" indent="0" algn="just">
              <a:lnSpc>
                <a:spcPct val="150000"/>
              </a:lnSpc>
              <a:buNone/>
            </a:pPr>
            <a:r>
              <a:rPr lang="en-IN" sz="2400" dirty="0">
                <a:latin typeface="Times New Roman" panose="02020603050405020304" pitchFamily="18" charset="0"/>
                <a:cs typeface="Times New Roman" panose="02020603050405020304" pitchFamily="18" charset="0"/>
              </a:rPr>
              <a:t>An indicator that the meta key was held down during event.</a:t>
            </a: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485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044D-5A7B-5AD1-40EF-E402BC93E49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5CBCF2E-E043-465F-27B5-C86A6517B5AE}"/>
              </a:ext>
            </a:extLst>
          </p:cNvPr>
          <p:cNvSpPr>
            <a:spLocks noGrp="1"/>
          </p:cNvSpPr>
          <p:nvPr>
            <p:ph idx="1"/>
          </p:nvPr>
        </p:nvSpPr>
        <p:spPr>
          <a:xfrm>
            <a:off x="161925" y="209550"/>
            <a:ext cx="11906250" cy="6467475"/>
          </a:xfrm>
        </p:spPr>
        <p:txBody>
          <a:bodyPr>
            <a:normAutofit/>
          </a:bodyPr>
          <a:lstStyle/>
          <a:p>
            <a:pPr marL="0" indent="0" algn="ctr">
              <a:buNone/>
            </a:pPr>
            <a:r>
              <a:rPr lang="en-IN" sz="2400" b="1" u="sng" dirty="0">
                <a:latin typeface="Times New Roman" panose="02020603050405020304" pitchFamily="18" charset="0"/>
                <a:cs typeface="Times New Roman" panose="02020603050405020304" pitchFamily="18" charset="0"/>
              </a:rPr>
              <a:t>Constructor 1:</a:t>
            </a:r>
          </a:p>
          <a:p>
            <a:pPr algn="just">
              <a:lnSpc>
                <a:spcPct val="150000"/>
              </a:lnSpc>
            </a:pPr>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ActionEvent</a:t>
            </a:r>
            <a:r>
              <a:rPr lang="en-IN" sz="2400" b="1" dirty="0">
                <a:latin typeface="Times New Roman" panose="02020603050405020304" pitchFamily="18" charset="0"/>
                <a:cs typeface="Times New Roman" panose="02020603050405020304" pitchFamily="18" charset="0"/>
              </a:rPr>
              <a:t>(Object source, int id, String command, int modifiers)</a:t>
            </a:r>
          </a:p>
          <a:p>
            <a:pPr algn="just">
              <a:lnSpc>
                <a:spcPct val="150000"/>
              </a:lnSpc>
            </a:pPr>
            <a:r>
              <a:rPr lang="en-IN" sz="2400" dirty="0">
                <a:latin typeface="Times New Roman" panose="02020603050405020304" pitchFamily="18" charset="0"/>
                <a:cs typeface="Times New Roman" panose="02020603050405020304" pitchFamily="18" charset="0"/>
              </a:rPr>
              <a:t>Constructs an </a:t>
            </a:r>
            <a:r>
              <a:rPr lang="en-IN" sz="2400" dirty="0" err="1">
                <a:latin typeface="Times New Roman" panose="02020603050405020304" pitchFamily="18" charset="0"/>
                <a:cs typeface="Times New Roman" panose="02020603050405020304" pitchFamily="18" charset="0"/>
              </a:rPr>
              <a:t>ActionEvent</a:t>
            </a:r>
            <a:r>
              <a:rPr lang="en-IN" sz="2400" dirty="0">
                <a:latin typeface="Times New Roman" panose="02020603050405020304" pitchFamily="18" charset="0"/>
                <a:cs typeface="Times New Roman" panose="02020603050405020304" pitchFamily="18" charset="0"/>
              </a:rPr>
              <a:t> object with modifier keys.</a:t>
            </a:r>
          </a:p>
          <a:p>
            <a:pPr algn="just">
              <a:lnSpc>
                <a:spcPct val="150000"/>
              </a:lnSpc>
            </a:pPr>
            <a:r>
              <a:rPr lang="en-IN" sz="2400" b="1" dirty="0" err="1">
                <a:latin typeface="Times New Roman" panose="02020603050405020304" pitchFamily="18" charset="0"/>
                <a:cs typeface="Times New Roman" panose="02020603050405020304" pitchFamily="18" charset="0"/>
              </a:rPr>
              <a:t>parameters</a:t>
            </a:r>
            <a:r>
              <a:rPr lang="en-IN" sz="2400" dirty="0" err="1">
                <a:latin typeface="Times New Roman" panose="02020603050405020304" pitchFamily="18" charset="0"/>
                <a:cs typeface="Times New Roman" panose="02020603050405020304" pitchFamily="18" charset="0"/>
              </a:rPr>
              <a:t>:source-the</a:t>
            </a:r>
            <a:r>
              <a:rPr lang="en-IN" sz="2400" dirty="0">
                <a:latin typeface="Times New Roman" panose="02020603050405020304" pitchFamily="18" charset="0"/>
                <a:cs typeface="Times New Roman" panose="02020603050405020304" pitchFamily="18" charset="0"/>
              </a:rPr>
              <a:t> object that originated the event.</a:t>
            </a:r>
          </a:p>
          <a:p>
            <a:pPr algn="just">
              <a:lnSpc>
                <a:spcPct val="150000"/>
              </a:lnSpc>
            </a:pPr>
            <a:r>
              <a:rPr lang="en-IN" sz="2400" b="1" dirty="0">
                <a:latin typeface="Times New Roman" panose="02020603050405020304" pitchFamily="18" charset="0"/>
                <a:cs typeface="Times New Roman" panose="02020603050405020304" pitchFamily="18" charset="0"/>
              </a:rPr>
              <a:t>id</a:t>
            </a:r>
            <a:r>
              <a:rPr lang="en-IN" sz="2400" dirty="0">
                <a:latin typeface="Times New Roman" panose="02020603050405020304" pitchFamily="18" charset="0"/>
                <a:cs typeface="Times New Roman" panose="02020603050405020304" pitchFamily="18" charset="0"/>
              </a:rPr>
              <a:t>- an integer that identifies the event</a:t>
            </a:r>
          </a:p>
          <a:p>
            <a:pPr algn="just">
              <a:lnSpc>
                <a:spcPct val="150000"/>
              </a:lnSpc>
            </a:pPr>
            <a:r>
              <a:rPr lang="en-IN" sz="2400" b="1" dirty="0">
                <a:latin typeface="Times New Roman" panose="02020603050405020304" pitchFamily="18" charset="0"/>
                <a:cs typeface="Times New Roman" panose="02020603050405020304" pitchFamily="18" charset="0"/>
              </a:rPr>
              <a:t>command</a:t>
            </a:r>
            <a:r>
              <a:rPr lang="en-IN" sz="2400" dirty="0">
                <a:latin typeface="Times New Roman" panose="02020603050405020304" pitchFamily="18" charset="0"/>
                <a:cs typeface="Times New Roman" panose="02020603050405020304" pitchFamily="18" charset="0"/>
              </a:rPr>
              <a:t>- a string that may </a:t>
            </a:r>
            <a:r>
              <a:rPr lang="en-IN" sz="2400" dirty="0" err="1">
                <a:latin typeface="Times New Roman" panose="02020603050405020304" pitchFamily="18" charset="0"/>
                <a:cs typeface="Times New Roman" panose="02020603050405020304" pitchFamily="18" charset="0"/>
              </a:rPr>
              <a:t>specifiy</a:t>
            </a:r>
            <a:r>
              <a:rPr lang="en-IN" sz="2400" dirty="0">
                <a:latin typeface="Times New Roman" panose="02020603050405020304" pitchFamily="18" charset="0"/>
                <a:cs typeface="Times New Roman" panose="02020603050405020304" pitchFamily="18" charset="0"/>
              </a:rPr>
              <a:t> a command.</a:t>
            </a:r>
          </a:p>
          <a:p>
            <a:pPr algn="just">
              <a:lnSpc>
                <a:spcPct val="150000"/>
              </a:lnSpc>
            </a:pPr>
            <a:r>
              <a:rPr lang="en-IN" sz="2400" b="1" dirty="0">
                <a:latin typeface="Times New Roman" panose="02020603050405020304" pitchFamily="18" charset="0"/>
                <a:cs typeface="Times New Roman" panose="02020603050405020304" pitchFamily="18" charset="0"/>
              </a:rPr>
              <a:t>modifiers</a:t>
            </a:r>
            <a:r>
              <a:rPr lang="en-IN" sz="2400" dirty="0">
                <a:latin typeface="Times New Roman" panose="02020603050405020304" pitchFamily="18" charset="0"/>
                <a:cs typeface="Times New Roman" panose="02020603050405020304" pitchFamily="18" charset="0"/>
              </a:rPr>
              <a:t>- the modifier keys held down during this action</a:t>
            </a:r>
          </a:p>
        </p:txBody>
      </p:sp>
    </p:spTree>
    <p:extLst>
      <p:ext uri="{BB962C8B-B14F-4D97-AF65-F5344CB8AC3E}">
        <p14:creationId xmlns:p14="http://schemas.microsoft.com/office/powerpoint/2010/main" val="3646607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3F4B-8713-95FB-197A-CE3883C8E7A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6BB2B07-6129-33DA-D28A-08F177212A59}"/>
              </a:ext>
            </a:extLst>
          </p:cNvPr>
          <p:cNvSpPr>
            <a:spLocks noGrp="1"/>
          </p:cNvSpPr>
          <p:nvPr>
            <p:ph idx="1"/>
          </p:nvPr>
        </p:nvSpPr>
        <p:spPr>
          <a:xfrm>
            <a:off x="200025" y="123825"/>
            <a:ext cx="11830050" cy="6610350"/>
          </a:xfrm>
        </p:spPr>
        <p:txBody>
          <a:bodyPr>
            <a:normAutofit/>
          </a:bodyPr>
          <a:lstStyle/>
          <a:p>
            <a:pPr algn="ctr"/>
            <a:r>
              <a:rPr lang="en-IN" sz="2400" b="1" u="sng" dirty="0">
                <a:latin typeface="Times New Roman" panose="02020603050405020304" pitchFamily="18" charset="0"/>
                <a:cs typeface="Times New Roman" panose="02020603050405020304" pitchFamily="18" charset="0"/>
              </a:rPr>
              <a:t>Constructor 2</a:t>
            </a:r>
          </a:p>
          <a:p>
            <a:pPr algn="just">
              <a:lnSpc>
                <a:spcPct val="150000"/>
              </a:lnSpc>
            </a:pPr>
            <a:r>
              <a:rPr lang="en-IN" sz="2400" b="1" dirty="0">
                <a:latin typeface="Times New Roman" panose="02020603050405020304" pitchFamily="18" charset="0"/>
                <a:cs typeface="Times New Roman" panose="02020603050405020304" pitchFamily="18" charset="0"/>
              </a:rPr>
              <a:t>public </a:t>
            </a:r>
            <a:r>
              <a:rPr lang="en-IN" sz="2400" b="1" dirty="0" err="1">
                <a:latin typeface="Times New Roman" panose="02020603050405020304" pitchFamily="18" charset="0"/>
                <a:cs typeface="Times New Roman" panose="02020603050405020304" pitchFamily="18" charset="0"/>
              </a:rPr>
              <a:t>ActionEvent</a:t>
            </a:r>
            <a:r>
              <a:rPr lang="en-IN" sz="2400" b="1" dirty="0">
                <a:latin typeface="Times New Roman" panose="02020603050405020304" pitchFamily="18" charset="0"/>
                <a:cs typeface="Times New Roman" panose="02020603050405020304" pitchFamily="18" charset="0"/>
              </a:rPr>
              <a:t>(Object source, int id, String command, long when, int modifiers)</a:t>
            </a:r>
          </a:p>
          <a:p>
            <a:pPr algn="just">
              <a:lnSpc>
                <a:spcPct val="150000"/>
              </a:lnSpc>
            </a:pPr>
            <a:r>
              <a:rPr lang="en-IN" sz="2400" dirty="0">
                <a:latin typeface="Times New Roman" panose="02020603050405020304" pitchFamily="18" charset="0"/>
                <a:cs typeface="Times New Roman" panose="02020603050405020304" pitchFamily="18" charset="0"/>
              </a:rPr>
              <a:t>Constructs an </a:t>
            </a:r>
            <a:r>
              <a:rPr lang="en-IN" sz="2400" dirty="0" err="1">
                <a:latin typeface="Times New Roman" panose="02020603050405020304" pitchFamily="18" charset="0"/>
                <a:cs typeface="Times New Roman" panose="02020603050405020304" pitchFamily="18" charset="0"/>
              </a:rPr>
              <a:t>ActionEvent</a:t>
            </a:r>
            <a:r>
              <a:rPr lang="en-IN" sz="2400" dirty="0">
                <a:latin typeface="Times New Roman" panose="02020603050405020304" pitchFamily="18" charset="0"/>
                <a:cs typeface="Times New Roman" panose="02020603050405020304" pitchFamily="18" charset="0"/>
              </a:rPr>
              <a:t> objects with the specified </a:t>
            </a:r>
            <a:r>
              <a:rPr lang="en-IN" sz="2400" dirty="0" err="1">
                <a:latin typeface="Times New Roman" panose="02020603050405020304" pitchFamily="18" charset="0"/>
                <a:cs typeface="Times New Roman" panose="02020603050405020304" pitchFamily="18" charset="0"/>
              </a:rPr>
              <a:t>modiifers</a:t>
            </a:r>
            <a:r>
              <a:rPr lang="en-IN" sz="2400" dirty="0">
                <a:latin typeface="Times New Roman" panose="02020603050405020304" pitchFamily="18" charset="0"/>
                <a:cs typeface="Times New Roman" panose="02020603050405020304" pitchFamily="18" charset="0"/>
              </a:rPr>
              <a:t> keys and timestamps.</a:t>
            </a:r>
          </a:p>
          <a:p>
            <a:pPr algn="just">
              <a:lnSpc>
                <a:spcPct val="150000"/>
              </a:lnSpc>
            </a:pPr>
            <a:r>
              <a:rPr lang="en-IN" sz="2400" b="1" dirty="0">
                <a:latin typeface="Times New Roman" panose="02020603050405020304" pitchFamily="18" charset="0"/>
                <a:cs typeface="Times New Roman" panose="02020603050405020304" pitchFamily="18" charset="0"/>
              </a:rPr>
              <a:t>when</a:t>
            </a:r>
            <a:r>
              <a:rPr lang="en-IN" sz="2400" dirty="0">
                <a:latin typeface="Times New Roman" panose="02020603050405020304" pitchFamily="18" charset="0"/>
                <a:cs typeface="Times New Roman" panose="02020603050405020304" pitchFamily="18" charset="0"/>
              </a:rPr>
              <a:t>- the time the event occurred.</a:t>
            </a:r>
          </a:p>
          <a:p>
            <a:pPr algn="ctr"/>
            <a:r>
              <a:rPr lang="en-IN" sz="2400" b="1" u="sng" dirty="0" err="1">
                <a:latin typeface="Times New Roman" panose="02020603050405020304" pitchFamily="18" charset="0"/>
                <a:cs typeface="Times New Roman" panose="02020603050405020304" pitchFamily="18" charset="0"/>
              </a:rPr>
              <a:t>ActionEvent</a:t>
            </a:r>
            <a:r>
              <a:rPr lang="en-IN" sz="2400" b="1" u="sng" dirty="0">
                <a:latin typeface="Times New Roman" panose="02020603050405020304" pitchFamily="18" charset="0"/>
                <a:cs typeface="Times New Roman" panose="02020603050405020304" pitchFamily="18" charset="0"/>
              </a:rPr>
              <a:t> Interface</a:t>
            </a:r>
          </a:p>
          <a:p>
            <a:pPr algn="just">
              <a:lnSpc>
                <a:spcPct val="150000"/>
              </a:lnSpc>
            </a:pPr>
            <a:r>
              <a:rPr lang="en-IN" sz="2400" dirty="0">
                <a:latin typeface="Times New Roman" panose="02020603050405020304" pitchFamily="18" charset="0"/>
                <a:cs typeface="Times New Roman" panose="02020603050405020304" pitchFamily="18" charset="0"/>
              </a:rPr>
              <a:t>This interface defines the </a:t>
            </a:r>
            <a:r>
              <a:rPr lang="en-IN" sz="2400" dirty="0" err="1">
                <a:latin typeface="Times New Roman" panose="02020603050405020304" pitchFamily="18" charset="0"/>
                <a:cs typeface="Times New Roman" panose="02020603050405020304" pitchFamily="18" charset="0"/>
              </a:rPr>
              <a:t>actionPerformed</a:t>
            </a:r>
            <a:r>
              <a:rPr lang="en-IN" sz="2400" dirty="0">
                <a:latin typeface="Times New Roman" panose="02020603050405020304" pitchFamily="18" charset="0"/>
                <a:cs typeface="Times New Roman" panose="02020603050405020304" pitchFamily="18" charset="0"/>
              </a:rPr>
              <a:t>() method that is invoked when an action event occurs.</a:t>
            </a:r>
          </a:p>
          <a:p>
            <a:pPr algn="just">
              <a:lnSpc>
                <a:spcPct val="150000"/>
              </a:lnSpc>
            </a:pPr>
            <a:r>
              <a:rPr lang="en-IN" sz="2400" b="1" dirty="0">
                <a:latin typeface="Times New Roman" panose="02020603050405020304" pitchFamily="18" charset="0"/>
                <a:cs typeface="Times New Roman" panose="02020603050405020304" pitchFamily="18" charset="0"/>
              </a:rPr>
              <a:t>void </a:t>
            </a:r>
            <a:r>
              <a:rPr lang="en-IN" sz="2400" b="1" dirty="0" err="1">
                <a:latin typeface="Times New Roman" panose="02020603050405020304" pitchFamily="18" charset="0"/>
                <a:cs typeface="Times New Roman" panose="02020603050405020304" pitchFamily="18" charset="0"/>
              </a:rPr>
              <a:t>actionPerformed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ActionEvent</a:t>
            </a:r>
            <a:r>
              <a:rPr lang="en-IN" sz="2400" b="1" dirty="0">
                <a:latin typeface="Times New Roman" panose="02020603050405020304" pitchFamily="18" charset="0"/>
                <a:cs typeface="Times New Roman" panose="02020603050405020304" pitchFamily="18" charset="0"/>
              </a:rPr>
              <a:t> ae)</a:t>
            </a:r>
          </a:p>
        </p:txBody>
      </p:sp>
    </p:spTree>
    <p:extLst>
      <p:ext uri="{BB962C8B-B14F-4D97-AF65-F5344CB8AC3E}">
        <p14:creationId xmlns:p14="http://schemas.microsoft.com/office/powerpoint/2010/main" val="3807836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3869</Words>
  <Application>Microsoft Office PowerPoint</Application>
  <PresentationFormat>Widescreen</PresentationFormat>
  <Paragraphs>471</Paragraphs>
  <Slides>50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Source Sans Pro</vt:lpstr>
      <vt:lpstr>Times New Roman</vt:lpstr>
      <vt:lpstr>Wingdings</vt:lpstr>
      <vt:lpstr>Office Theme</vt:lpstr>
      <vt:lpstr>PowerPoint Presentation</vt:lpstr>
      <vt:lpstr>INTRODUCTION</vt:lpstr>
      <vt:lpstr>PowerPoint Presentation</vt:lpstr>
      <vt:lpstr>EVENT CLASS</vt:lpstr>
      <vt:lpstr>PowerPoint Presentation</vt:lpstr>
      <vt:lpstr>ActionEvent Class</vt:lpstr>
      <vt:lpstr>PowerPoint Presentation</vt:lpstr>
      <vt:lpstr>PowerPoint Presentation</vt:lpstr>
      <vt:lpstr>PowerPoint Presentation</vt:lpstr>
      <vt:lpstr>PowerPoint Presentation</vt:lpstr>
      <vt:lpstr>PowerPoint Presentation</vt:lpstr>
      <vt:lpstr>PowerPoint Presentation</vt:lpstr>
      <vt:lpstr>COMPONENTEVENT CLASS</vt:lpstr>
      <vt:lpstr>PowerPoint Presentation</vt:lpstr>
      <vt:lpstr>COMPONENTLISTENER INTERFACE</vt:lpstr>
      <vt:lpstr>PowerPoint Presentation</vt:lpstr>
      <vt:lpstr>PowerPoint Presentation</vt:lpstr>
      <vt:lpstr>PowerPoint Presentation</vt:lpstr>
      <vt:lpstr>CONTAINEREVENT CLASS</vt:lpstr>
      <vt:lpstr>PowerPoint Presentation</vt:lpstr>
      <vt:lpstr>CONTAINERLISTENER INTERFACE</vt:lpstr>
      <vt:lpstr>PowerPoint Presentation</vt:lpstr>
      <vt:lpstr>PowerPoint Presentation</vt:lpstr>
      <vt:lpstr>PowerPoint Presentation</vt:lpstr>
      <vt:lpstr>PowerPoint Presentation</vt:lpstr>
      <vt:lpstr>FOCUSEVENT CLASS</vt:lpstr>
      <vt:lpstr>PowerPoint Presentation</vt:lpstr>
      <vt:lpstr>FOCUSLISTENER INTERFACE</vt:lpstr>
      <vt:lpstr>PowerPoint Presentation</vt:lpstr>
      <vt:lpstr>PowerPoint Presentation</vt:lpstr>
      <vt:lpstr>PowerPoint Presentation</vt:lpstr>
      <vt:lpstr>ITEMEVENT CLASS</vt:lpstr>
      <vt:lpstr>Methods of ItemEvent Class</vt:lpstr>
      <vt:lpstr>ITEMLISTENER INTERFACE</vt:lpstr>
      <vt:lpstr>PowerPoint Presentation</vt:lpstr>
      <vt:lpstr>PowerPoint Presentation</vt:lpstr>
      <vt:lpstr>PowerPoint Presentation</vt:lpstr>
      <vt:lpstr>KEYEVENT CLASS</vt:lpstr>
      <vt:lpstr>Methods of KeyEvent Class</vt:lpstr>
      <vt:lpstr>KEYLISTENER INTERFACE</vt:lpstr>
      <vt:lpstr>Methods of KeyListener Interface</vt:lpstr>
      <vt:lpstr>PowerPoint Presentation</vt:lpstr>
      <vt:lpstr>PowerPoint Presentation</vt:lpstr>
      <vt:lpstr>TEXTEVENT CLASS</vt:lpstr>
      <vt:lpstr>TEXTLISTENER INTERFACE</vt:lpstr>
      <vt:lpstr>WINDOWEVENT CLASS</vt:lpstr>
      <vt:lpstr>WINDOWLISTENER INTERFACE</vt:lpstr>
      <vt:lpstr>WINDOWFOCUSLISTENER INTERFACE</vt:lpstr>
      <vt:lpstr>MOUSEEVENT CLASS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Bijali Jayalakshmi Jayan</dc:creator>
  <cp:lastModifiedBy>Bijali Jayalakshmi Jayan</cp:lastModifiedBy>
  <cp:revision>117</cp:revision>
  <dcterms:created xsi:type="dcterms:W3CDTF">2022-12-09T15:30:33Z</dcterms:created>
  <dcterms:modified xsi:type="dcterms:W3CDTF">2022-12-16T00:44:25Z</dcterms:modified>
</cp:coreProperties>
</file>